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emf" ContentType="image/x-em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 id="2147483847" r:id="rId6"/>
  </p:sldMasterIdLst>
  <p:notesMasterIdLst>
    <p:notesMasterId r:id="rId101"/>
  </p:notesMasterIdLst>
  <p:handoutMasterIdLst>
    <p:handoutMasterId r:id="rId102"/>
  </p:handoutMasterIdLst>
  <p:sldIdLst>
    <p:sldId id="256" r:id="rId7"/>
    <p:sldId id="363" r:id="rId8"/>
    <p:sldId id="358" r:id="rId9"/>
    <p:sldId id="342" r:id="rId10"/>
    <p:sldId id="480" r:id="rId11"/>
    <p:sldId id="477" r:id="rId12"/>
    <p:sldId id="478" r:id="rId13"/>
    <p:sldId id="479" r:id="rId14"/>
    <p:sldId id="481" r:id="rId15"/>
    <p:sldId id="495" r:id="rId16"/>
    <p:sldId id="489" r:id="rId17"/>
    <p:sldId id="503" r:id="rId18"/>
    <p:sldId id="515" r:id="rId19"/>
    <p:sldId id="504" r:id="rId20"/>
    <p:sldId id="564" r:id="rId21"/>
    <p:sldId id="595" r:id="rId22"/>
    <p:sldId id="587" r:id="rId23"/>
    <p:sldId id="596" r:id="rId24"/>
    <p:sldId id="576" r:id="rId25"/>
    <p:sldId id="577" r:id="rId26"/>
    <p:sldId id="588" r:id="rId27"/>
    <p:sldId id="593" r:id="rId28"/>
    <p:sldId id="589" r:id="rId29"/>
    <p:sldId id="590" r:id="rId30"/>
    <p:sldId id="591" r:id="rId31"/>
    <p:sldId id="592" r:id="rId32"/>
    <p:sldId id="491" r:id="rId33"/>
    <p:sldId id="509" r:id="rId34"/>
    <p:sldId id="567" r:id="rId35"/>
    <p:sldId id="508" r:id="rId36"/>
    <p:sldId id="511" r:id="rId37"/>
    <p:sldId id="506" r:id="rId38"/>
    <p:sldId id="510" r:id="rId39"/>
    <p:sldId id="492" r:id="rId40"/>
    <p:sldId id="578" r:id="rId41"/>
    <p:sldId id="579" r:id="rId42"/>
    <p:sldId id="514" r:id="rId43"/>
    <p:sldId id="565" r:id="rId44"/>
    <p:sldId id="566" r:id="rId45"/>
    <p:sldId id="513" r:id="rId46"/>
    <p:sldId id="493" r:id="rId47"/>
    <p:sldId id="516" r:id="rId48"/>
    <p:sldId id="517" r:id="rId49"/>
    <p:sldId id="528" r:id="rId50"/>
    <p:sldId id="568" r:id="rId51"/>
    <p:sldId id="530" r:id="rId52"/>
    <p:sldId id="532" r:id="rId53"/>
    <p:sldId id="529" r:id="rId54"/>
    <p:sldId id="569" r:id="rId55"/>
    <p:sldId id="531" r:id="rId56"/>
    <p:sldId id="533" r:id="rId57"/>
    <p:sldId id="580" r:id="rId58"/>
    <p:sldId id="518" r:id="rId59"/>
    <p:sldId id="540" r:id="rId60"/>
    <p:sldId id="573" r:id="rId61"/>
    <p:sldId id="541" r:id="rId62"/>
    <p:sldId id="542" r:id="rId63"/>
    <p:sldId id="543" r:id="rId64"/>
    <p:sldId id="574" r:id="rId65"/>
    <p:sldId id="544" r:id="rId66"/>
    <p:sldId id="545" r:id="rId67"/>
    <p:sldId id="546" r:id="rId68"/>
    <p:sldId id="575" r:id="rId69"/>
    <p:sldId id="547" r:id="rId70"/>
    <p:sldId id="548" r:id="rId71"/>
    <p:sldId id="581" r:id="rId72"/>
    <p:sldId id="519" r:id="rId73"/>
    <p:sldId id="525" r:id="rId74"/>
    <p:sldId id="570" r:id="rId75"/>
    <p:sldId id="571" r:id="rId76"/>
    <p:sldId id="572" r:id="rId77"/>
    <p:sldId id="549" r:id="rId78"/>
    <p:sldId id="550" r:id="rId79"/>
    <p:sldId id="551" r:id="rId80"/>
    <p:sldId id="582" r:id="rId81"/>
    <p:sldId id="520" r:id="rId82"/>
    <p:sldId id="552" r:id="rId83"/>
    <p:sldId id="553" r:id="rId84"/>
    <p:sldId id="555" r:id="rId85"/>
    <p:sldId id="556" r:id="rId86"/>
    <p:sldId id="557" r:id="rId87"/>
    <p:sldId id="554" r:id="rId88"/>
    <p:sldId id="559" r:id="rId89"/>
    <p:sldId id="563" r:id="rId90"/>
    <p:sldId id="583" r:id="rId91"/>
    <p:sldId id="521" r:id="rId92"/>
    <p:sldId id="586" r:id="rId93"/>
    <p:sldId id="539" r:id="rId94"/>
    <p:sldId id="522" r:id="rId95"/>
    <p:sldId id="482" r:id="rId96"/>
    <p:sldId id="484" r:id="rId97"/>
    <p:sldId id="485" r:id="rId98"/>
    <p:sldId id="483" r:id="rId99"/>
    <p:sldId id="488" r:id="rId100"/>
  </p:sldIdLst>
  <p:sldSz cx="16256000" cy="9144000"/>
  <p:notesSz cx="6858000" cy="9144000"/>
  <p:defaultTextStyle>
    <a:defPPr>
      <a:defRPr lang="en-US"/>
    </a:defPPr>
    <a:lvl1pPr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1pPr>
    <a:lvl2pPr marL="608013" indent="-1508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2pPr>
    <a:lvl3pPr marL="1217613" indent="-3032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3pPr>
    <a:lvl4pPr marL="1827213" indent="-4556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4pPr>
    <a:lvl5pPr marL="2436813" indent="-608013" algn="l" defTabSz="1217613" rtl="0" fontAlgn="base">
      <a:spcBef>
        <a:spcPct val="0"/>
      </a:spcBef>
      <a:spcAft>
        <a:spcPct val="0"/>
      </a:spcAft>
      <a:defRPr sz="2400"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894">
          <p15:clr>
            <a:srgbClr val="A4A3A4"/>
          </p15:clr>
        </p15:guide>
        <p15:guide id="2" pos="912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E2E0"/>
    <a:srgbClr val="808000"/>
    <a:srgbClr val="F0F0F0"/>
    <a:srgbClr val="7D868C"/>
    <a:srgbClr val="408000"/>
    <a:srgbClr val="108001"/>
    <a:srgbClr val="CBCFD1"/>
    <a:srgbClr val="015068"/>
    <a:srgbClr val="0885A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562" autoAdjust="0"/>
    <p:restoredTop sz="91729"/>
  </p:normalViewPr>
  <p:slideViewPr>
    <p:cSldViewPr snapToGrid="0">
      <p:cViewPr>
        <p:scale>
          <a:sx n="76" d="100"/>
          <a:sy n="76" d="100"/>
        </p:scale>
        <p:origin x="416" y="-512"/>
      </p:cViewPr>
      <p:guideLst>
        <p:guide orient="horz" pos="894"/>
        <p:guide pos="9120"/>
      </p:guideLst>
    </p:cSldViewPr>
  </p:slideViewPr>
  <p:notesTextViewPr>
    <p:cViewPr>
      <p:scale>
        <a:sx n="100" d="100"/>
        <a:sy n="100" d="100"/>
      </p:scale>
      <p:origin x="0" y="0"/>
    </p:cViewPr>
  </p:notesTextViewPr>
  <p:sorterViewPr>
    <p:cViewPr>
      <p:scale>
        <a:sx n="66" d="100"/>
        <a:sy n="66" d="100"/>
      </p:scale>
      <p:origin x="0" y="5120"/>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101" Type="http://schemas.openxmlformats.org/officeDocument/2006/relationships/notesMaster" Target="notesMasters/notesMaster1.xml"/><Relationship Id="rId102" Type="http://schemas.openxmlformats.org/officeDocument/2006/relationships/handoutMaster" Target="handoutMasters/handoutMaster1.xml"/><Relationship Id="rId103" Type="http://schemas.openxmlformats.org/officeDocument/2006/relationships/presProps" Target="presProps.xml"/><Relationship Id="rId104" Type="http://schemas.openxmlformats.org/officeDocument/2006/relationships/viewProps" Target="viewProps.xml"/><Relationship Id="rId105" Type="http://schemas.openxmlformats.org/officeDocument/2006/relationships/theme" Target="theme/theme1.xml"/><Relationship Id="rId106"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50" Type="http://schemas.openxmlformats.org/officeDocument/2006/relationships/slide" Target="slides/slide44.xml"/><Relationship Id="rId51" Type="http://schemas.openxmlformats.org/officeDocument/2006/relationships/slide" Target="slides/slide45.xml"/><Relationship Id="rId52" Type="http://schemas.openxmlformats.org/officeDocument/2006/relationships/slide" Target="slides/slide46.xml"/><Relationship Id="rId53" Type="http://schemas.openxmlformats.org/officeDocument/2006/relationships/slide" Target="slides/slide47.xml"/><Relationship Id="rId54" Type="http://schemas.openxmlformats.org/officeDocument/2006/relationships/slide" Target="slides/slide48.xml"/><Relationship Id="rId55" Type="http://schemas.openxmlformats.org/officeDocument/2006/relationships/slide" Target="slides/slide49.xml"/><Relationship Id="rId56" Type="http://schemas.openxmlformats.org/officeDocument/2006/relationships/slide" Target="slides/slide50.xml"/><Relationship Id="rId57" Type="http://schemas.openxmlformats.org/officeDocument/2006/relationships/slide" Target="slides/slide51.xml"/><Relationship Id="rId58" Type="http://schemas.openxmlformats.org/officeDocument/2006/relationships/slide" Target="slides/slide52.xml"/><Relationship Id="rId59" Type="http://schemas.openxmlformats.org/officeDocument/2006/relationships/slide" Target="slides/slide53.xml"/><Relationship Id="rId70" Type="http://schemas.openxmlformats.org/officeDocument/2006/relationships/slide" Target="slides/slide64.xml"/><Relationship Id="rId71" Type="http://schemas.openxmlformats.org/officeDocument/2006/relationships/slide" Target="slides/slide65.xml"/><Relationship Id="rId72" Type="http://schemas.openxmlformats.org/officeDocument/2006/relationships/slide" Target="slides/slide66.xml"/><Relationship Id="rId73" Type="http://schemas.openxmlformats.org/officeDocument/2006/relationships/slide" Target="slides/slide67.xml"/><Relationship Id="rId74" Type="http://schemas.openxmlformats.org/officeDocument/2006/relationships/slide" Target="slides/slide68.xml"/><Relationship Id="rId75" Type="http://schemas.openxmlformats.org/officeDocument/2006/relationships/slide" Target="slides/slide69.xml"/><Relationship Id="rId76" Type="http://schemas.openxmlformats.org/officeDocument/2006/relationships/slide" Target="slides/slide70.xml"/><Relationship Id="rId77" Type="http://schemas.openxmlformats.org/officeDocument/2006/relationships/slide" Target="slides/slide71.xml"/><Relationship Id="rId78" Type="http://schemas.openxmlformats.org/officeDocument/2006/relationships/slide" Target="slides/slide72.xml"/><Relationship Id="rId79" Type="http://schemas.openxmlformats.org/officeDocument/2006/relationships/slide" Target="slides/slide73.xml"/><Relationship Id="rId90" Type="http://schemas.openxmlformats.org/officeDocument/2006/relationships/slide" Target="slides/slide84.xml"/><Relationship Id="rId91" Type="http://schemas.openxmlformats.org/officeDocument/2006/relationships/slide" Target="slides/slide85.xml"/><Relationship Id="rId92" Type="http://schemas.openxmlformats.org/officeDocument/2006/relationships/slide" Target="slides/slide86.xml"/><Relationship Id="rId93" Type="http://schemas.openxmlformats.org/officeDocument/2006/relationships/slide" Target="slides/slide87.xml"/><Relationship Id="rId94" Type="http://schemas.openxmlformats.org/officeDocument/2006/relationships/slide" Target="slides/slide88.xml"/><Relationship Id="rId95" Type="http://schemas.openxmlformats.org/officeDocument/2006/relationships/slide" Target="slides/slide89.xml"/><Relationship Id="rId96" Type="http://schemas.openxmlformats.org/officeDocument/2006/relationships/slide" Target="slides/slide90.xml"/><Relationship Id="rId97" Type="http://schemas.openxmlformats.org/officeDocument/2006/relationships/slide" Target="slides/slide91.xml"/><Relationship Id="rId98" Type="http://schemas.openxmlformats.org/officeDocument/2006/relationships/slide" Target="slides/slide92.xml"/><Relationship Id="rId99" Type="http://schemas.openxmlformats.org/officeDocument/2006/relationships/slide" Target="slides/slide9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60" Type="http://schemas.openxmlformats.org/officeDocument/2006/relationships/slide" Target="slides/slide54.xml"/><Relationship Id="rId61" Type="http://schemas.openxmlformats.org/officeDocument/2006/relationships/slide" Target="slides/slide55.xml"/><Relationship Id="rId62" Type="http://schemas.openxmlformats.org/officeDocument/2006/relationships/slide" Target="slides/slide56.xml"/><Relationship Id="rId63" Type="http://schemas.openxmlformats.org/officeDocument/2006/relationships/slide" Target="slides/slide57.xml"/><Relationship Id="rId64" Type="http://schemas.openxmlformats.org/officeDocument/2006/relationships/slide" Target="slides/slide58.xml"/><Relationship Id="rId65" Type="http://schemas.openxmlformats.org/officeDocument/2006/relationships/slide" Target="slides/slide59.xml"/><Relationship Id="rId66" Type="http://schemas.openxmlformats.org/officeDocument/2006/relationships/slide" Target="slides/slide60.xml"/><Relationship Id="rId67" Type="http://schemas.openxmlformats.org/officeDocument/2006/relationships/slide" Target="slides/slide61.xml"/><Relationship Id="rId68" Type="http://schemas.openxmlformats.org/officeDocument/2006/relationships/slide" Target="slides/slide62.xml"/><Relationship Id="rId69" Type="http://schemas.openxmlformats.org/officeDocument/2006/relationships/slide" Target="slides/slide63.xml"/><Relationship Id="rId100" Type="http://schemas.openxmlformats.org/officeDocument/2006/relationships/slide" Target="slides/slide94.xml"/><Relationship Id="rId80" Type="http://schemas.openxmlformats.org/officeDocument/2006/relationships/slide" Target="slides/slide74.xml"/><Relationship Id="rId81" Type="http://schemas.openxmlformats.org/officeDocument/2006/relationships/slide" Target="slides/slide75.xml"/><Relationship Id="rId82" Type="http://schemas.openxmlformats.org/officeDocument/2006/relationships/slide" Target="slides/slide76.xml"/><Relationship Id="rId83" Type="http://schemas.openxmlformats.org/officeDocument/2006/relationships/slide" Target="slides/slide77.xml"/><Relationship Id="rId84" Type="http://schemas.openxmlformats.org/officeDocument/2006/relationships/slide" Target="slides/slide78.xml"/><Relationship Id="rId85" Type="http://schemas.openxmlformats.org/officeDocument/2006/relationships/slide" Target="slides/slide79.xml"/><Relationship Id="rId86" Type="http://schemas.openxmlformats.org/officeDocument/2006/relationships/slide" Target="slides/slide80.xml"/><Relationship Id="rId87" Type="http://schemas.openxmlformats.org/officeDocument/2006/relationships/slide" Target="slides/slide81.xml"/><Relationship Id="rId88" Type="http://schemas.openxmlformats.org/officeDocument/2006/relationships/slide" Target="slides/slide82.xml"/><Relationship Id="rId89" Type="http://schemas.openxmlformats.org/officeDocument/2006/relationships/slide" Target="slides/slide8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219120" fontAlgn="auto">
              <a:spcBef>
                <a:spcPts val="0"/>
              </a:spcBef>
              <a:spcAft>
                <a:spcPts val="0"/>
              </a:spcAft>
              <a:defRPr sz="1200" dirty="0">
                <a:latin typeface="Arial" panose="020B0604020202020204" pitchFamily="34" charset="0"/>
                <a:ea typeface="+mn-ea"/>
                <a:cs typeface="Arial" panose="020B0604020202020204" pitchFamily="34" charset="0"/>
              </a:defRPr>
            </a:lvl1pPr>
          </a:lstStyle>
          <a:p>
            <a:pPr>
              <a:defRPr/>
            </a:pPr>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04CB1577-BF96-2D40-B4CA-2BF6DA80CBA7}" type="datetime1">
              <a:rPr lang="en-CA"/>
              <a:pPr>
                <a:defRPr/>
              </a:pPr>
              <a:t>2017-09-11</a:t>
            </a:fld>
            <a:endParaRPr lang="en-US" dirty="0"/>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defTabSz="1219120" fontAlgn="auto">
              <a:spcBef>
                <a:spcPts val="0"/>
              </a:spcBef>
              <a:spcAft>
                <a:spcPts val="0"/>
              </a:spcAft>
              <a:defRPr sz="900" dirty="0" smtClean="0">
                <a:solidFill>
                  <a:srgbClr val="000000"/>
                </a:solidFill>
                <a:latin typeface="Arial" panose="020B0604020202020204" pitchFamily="34" charset="0"/>
                <a:ea typeface="+mn-ea"/>
                <a:cs typeface="Arial" panose="020B0604020202020204" pitchFamily="34" charset="0"/>
              </a:defRPr>
            </a:lvl1pPr>
          </a:lstStyle>
          <a:p>
            <a:pPr>
              <a:defRPr/>
            </a:pPr>
            <a:endParaRPr lang="en-US"/>
          </a:p>
        </p:txBody>
      </p:sp>
      <p:sp>
        <p:nvSpPr>
          <p:cNvPr id="5" name="Slide Number Placeholder 4"/>
          <p:cNvSpPr>
            <a:spLocks noGrp="1"/>
          </p:cNvSpPr>
          <p:nvPr>
            <p:ph type="sldNum" sz="quarter" idx="3"/>
          </p:nvPr>
        </p:nvSpPr>
        <p:spPr>
          <a:xfrm>
            <a:off x="6248400" y="8685213"/>
            <a:ext cx="608013" cy="457200"/>
          </a:xfrm>
          <a:prstGeom prst="rect">
            <a:avLst/>
          </a:prstGeom>
        </p:spPr>
        <p:txBody>
          <a:bodyPr vert="horz" lIns="91440" tIns="45720" rIns="91440" bIns="45720" rtlCol="0" anchor="b"/>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3A35AAA1-4075-DF47-A6D2-754791F9B6E1}" type="slidenum">
              <a:rPr lang="en-US"/>
              <a:pPr>
                <a:defRPr/>
              </a:pPr>
              <a:t>‹#›</a:t>
            </a:fld>
            <a:endParaRPr lang="en-US" dirty="0"/>
          </a:p>
        </p:txBody>
      </p:sp>
    </p:spTree>
    <p:extLst>
      <p:ext uri="{BB962C8B-B14F-4D97-AF65-F5344CB8AC3E}">
        <p14:creationId xmlns:p14="http://schemas.microsoft.com/office/powerpoint/2010/main" val="1940644832"/>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gif>
</file>

<file path=ppt/media/image12.gif>
</file>

<file path=ppt/media/image13.gif>
</file>

<file path=ppt/media/image14.gif>
</file>

<file path=ppt/media/image15.png>
</file>

<file path=ppt/media/image2.png>
</file>

<file path=ppt/media/image20.png>
</file>

<file path=ppt/media/image21.png>
</file>

<file path=ppt/media/image3.pn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72FDBE47-C34F-CF4A-9709-1411AD5B3286}" type="datetime1">
              <a:rPr lang="en-CA"/>
              <a:pPr>
                <a:defRPr/>
              </a:pPr>
              <a:t>2017-09-11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dirty="0" smtClean="0"/>
              <a:t>Click to edit Master text styles</a:t>
            </a:r>
          </a:p>
          <a:p>
            <a:pPr lvl="1"/>
            <a:r>
              <a:rPr lang="en-US" noProof="0" dirty="0" smtClean="0"/>
              <a:t>Second level</a:t>
            </a:r>
          </a:p>
          <a:p>
            <a:pPr lvl="2"/>
            <a:r>
              <a:rPr lang="en-US" noProof="0" dirty="0" smtClean="0"/>
              <a:t>Third level</a:t>
            </a:r>
          </a:p>
          <a:p>
            <a:pPr lvl="3"/>
            <a:r>
              <a:rPr lang="en-US" noProof="0" dirty="0" smtClean="0"/>
              <a:t>Fourth level</a:t>
            </a:r>
          </a:p>
          <a:p>
            <a:pPr lvl="4"/>
            <a:r>
              <a:rPr lang="en-US" noProof="0" dirty="0" smtClean="0"/>
              <a:t>Fifth level</a:t>
            </a:r>
            <a:endParaRPr lang="en-US" noProof="0" dirty="0"/>
          </a:p>
        </p:txBody>
      </p:sp>
      <p:sp>
        <p:nvSpPr>
          <p:cNvPr id="7" name="Slide Number Placeholder 6"/>
          <p:cNvSpPr>
            <a:spLocks noGrp="1"/>
          </p:cNvSpPr>
          <p:nvPr>
            <p:ph type="sldNum" sz="quarter" idx="5"/>
          </p:nvPr>
        </p:nvSpPr>
        <p:spPr>
          <a:xfrm>
            <a:off x="6172200" y="8685213"/>
            <a:ext cx="684213" cy="457200"/>
          </a:xfrm>
          <a:prstGeom prst="rect">
            <a:avLst/>
          </a:prstGeom>
        </p:spPr>
        <p:txBody>
          <a:bodyPr vert="horz" lIns="91440" tIns="45720" rIns="91440" bIns="45720" rtlCol="0" anchor="b"/>
          <a:lstStyle>
            <a:lvl1pPr algn="r" defTabSz="1219120" fontAlgn="auto">
              <a:spcBef>
                <a:spcPts val="0"/>
              </a:spcBef>
              <a:spcAft>
                <a:spcPts val="0"/>
              </a:spcAft>
              <a:defRPr sz="1200" smtClean="0">
                <a:latin typeface="Arial" panose="020B0604020202020204" pitchFamily="34" charset="0"/>
                <a:ea typeface="+mn-ea"/>
                <a:cs typeface="Arial" panose="020B0604020202020204" pitchFamily="34" charset="0"/>
              </a:defRPr>
            </a:lvl1pPr>
          </a:lstStyle>
          <a:p>
            <a:pPr>
              <a:defRPr/>
            </a:pPr>
            <a:fld id="{DC3734AA-3150-D947-AC52-2F5DF48BFCD5}" type="slidenum">
              <a:rPr lang="en-US"/>
              <a:pPr>
                <a:defRPr/>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defTabSz="1219120" fontAlgn="auto">
              <a:spcBef>
                <a:spcPts val="0"/>
              </a:spcBef>
              <a:spcAft>
                <a:spcPts val="0"/>
              </a:spcAft>
              <a:defRPr sz="1200" dirty="0">
                <a:latin typeface="Arial" panose="020B0604020202020204" pitchFamily="34" charset="0"/>
                <a:ea typeface="+mn-ea"/>
                <a:cs typeface="Arial" panose="020B0604020202020204" pitchFamily="34" charset="0"/>
              </a:defRPr>
            </a:lvl1pPr>
          </a:lstStyle>
          <a:p>
            <a:pPr>
              <a:defRPr/>
            </a:pPr>
            <a:endParaRPr lang="en-US"/>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defTabSz="1219120" fontAlgn="auto">
              <a:spcBef>
                <a:spcPts val="0"/>
              </a:spcBef>
              <a:spcAft>
                <a:spcPts val="0"/>
              </a:spcAft>
              <a:defRPr sz="900" dirty="0" smtClean="0">
                <a:solidFill>
                  <a:srgbClr val="000000"/>
                </a:solidFill>
                <a:latin typeface="Arial" panose="020B0604020202020204" pitchFamily="34" charset="0"/>
                <a:ea typeface="+mn-ea"/>
                <a:cs typeface="Arial" panose="020B0604020202020204" pitchFamily="34" charset="0"/>
              </a:defRPr>
            </a:lvl1pPr>
          </a:lstStyle>
          <a:p>
            <a:pPr>
              <a:defRPr/>
            </a:pPr>
            <a:endParaRPr lang="en-US"/>
          </a:p>
        </p:txBody>
      </p:sp>
    </p:spTree>
    <p:extLst>
      <p:ext uri="{BB962C8B-B14F-4D97-AF65-F5344CB8AC3E}">
        <p14:creationId xmlns:p14="http://schemas.microsoft.com/office/powerpoint/2010/main" val="2090357794"/>
      </p:ext>
    </p:extLst>
  </p:cSld>
  <p:clrMap bg1="lt1" tx1="dk1" bg2="lt2" tx2="dk2" accent1="accent1" accent2="accent2" accent3="accent3" accent4="accent4" accent5="accent5" accent6="accent6" hlink="hlink" folHlink="folHlink"/>
  <p:hf dt="0"/>
  <p:notesStyle>
    <a:lvl1pPr algn="l" defTabSz="1217613" rtl="0" fontAlgn="base">
      <a:lnSpc>
        <a:spcPct val="90000"/>
      </a:lnSpc>
      <a:spcBef>
        <a:spcPct val="30000"/>
      </a:spcBef>
      <a:spcAft>
        <a:spcPts val="450"/>
      </a:spcAft>
      <a:defRPr sz="1200" kern="1200">
        <a:solidFill>
          <a:schemeClr val="tx1"/>
        </a:solidFill>
        <a:latin typeface="Arial" panose="020B0604020202020204" pitchFamily="34" charset="0"/>
        <a:ea typeface="ＭＳ Ｐゴシック" charset="0"/>
        <a:cs typeface="Arial" panose="020B0604020202020204" pitchFamily="34" charset="0"/>
      </a:defRPr>
    </a:lvl1pPr>
    <a:lvl2pPr marL="282575" indent="-1397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2pPr>
    <a:lvl3pPr marL="436563" indent="-1524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3pPr>
    <a:lvl4pPr marL="642938" indent="-195263"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4pPr>
    <a:lvl5pPr marL="819150" indent="-152400" algn="l" defTabSz="1217613" rtl="0" fontAlgn="base">
      <a:lnSpc>
        <a:spcPct val="90000"/>
      </a:lnSpc>
      <a:spcBef>
        <a:spcPct val="30000"/>
      </a:spcBef>
      <a:spcAft>
        <a:spcPts val="450"/>
      </a:spcAft>
      <a:buFont typeface="Arial" charset="0"/>
      <a:buChar char="•"/>
      <a:defRPr sz="1200" kern="1200">
        <a:solidFill>
          <a:schemeClr val="tx1"/>
        </a:solidFill>
        <a:latin typeface="Arial" panose="020B0604020202020204" pitchFamily="34" charset="0"/>
        <a:ea typeface="ＭＳ Ｐゴシック" charset="0"/>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496012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12</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4073230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a:t>
            </a:r>
            <a:r>
              <a:rPr lang="en-US" baseline="0" dirty="0" smtClean="0"/>
              <a:t> are nothing more than directories with specific files. We could create a cookbook by hand by finding an example and copying that pattern or we could use a tool to help us generate a cookbook.</a:t>
            </a:r>
          </a:p>
          <a:p>
            <a:endParaRPr lang="en-US" baseline="0" dirty="0" smtClean="0"/>
          </a:p>
          <a:p>
            <a:r>
              <a:rPr lang="en-US" baseline="0" dirty="0" smtClean="0"/>
              <a:t>The Chef Development Kit (Chef DK) comes with a tool named ‘chef’. This command-line tool has a number of features.</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5442696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Test Kitchen allows us to create an instance solely for testing.</a:t>
            </a:r>
            <a:r>
              <a:rPr lang="en-US" baseline="0" dirty="0"/>
              <a:t> On that created instance it will</a:t>
            </a:r>
            <a:r>
              <a:rPr lang="en-US" dirty="0"/>
              <a:t> install</a:t>
            </a:r>
            <a:r>
              <a:rPr lang="en-US" baseline="0" dirty="0"/>
              <a:t> </a:t>
            </a:r>
            <a:r>
              <a:rPr lang="en-US" dirty="0"/>
              <a:t>Chef, converge a run list of recipes, verify that the instance is in the desired state, and then destroy the instance.</a:t>
            </a:r>
          </a:p>
          <a:p>
            <a:endParaRPr lang="en-US" dirty="0"/>
          </a:p>
          <a:p>
            <a:r>
              <a:rPr lang="en-US" dirty="0"/>
              <a:t>On</a:t>
            </a:r>
            <a:r>
              <a:rPr lang="en-US" baseline="0" dirty="0"/>
              <a:t> the left are the kitchen commands that map to the stages of the testing lifecycle.</a:t>
            </a:r>
          </a:p>
          <a:p>
            <a:endParaRPr lang="en-US" baseline="0" dirty="0"/>
          </a:p>
          <a:p>
            <a:r>
              <a:rPr lang="en-US" baseline="0" dirty="0"/>
              <a:t>On the right are the kitchen configuration fields that map to the stages of the testing lifecycle.</a:t>
            </a:r>
          </a:p>
          <a:p>
            <a:endParaRPr lang="en-US" baseline="0" dirty="0"/>
          </a:p>
          <a:p>
            <a:r>
              <a:rPr lang="en-US" baseline="0" dirty="0"/>
              <a:t>These commands the configuration will be explained in more detail.</a:t>
            </a:r>
          </a:p>
          <a:p>
            <a:endParaRPr lang="en-US" baseline="0" dirty="0"/>
          </a:p>
          <a:p>
            <a:r>
              <a:rPr lang="en-US" baseline="0" dirty="0"/>
              <a:t>Instructor Note: If you created a custom list of steps with your learners use that custom list and overlay the following information over top of it.</a:t>
            </a:r>
            <a:endParaRPr lang="en-US" dirty="0"/>
          </a:p>
        </p:txBody>
      </p:sp>
      <p:sp>
        <p:nvSpPr>
          <p:cNvPr id="5" name="Header Placeholder 4"/>
          <p:cNvSpPr>
            <a:spLocks noGrp="1"/>
          </p:cNvSpPr>
          <p:nvPr>
            <p:ph type="hdr" sz="quarter" idx="11"/>
          </p:nvPr>
        </p:nvSpPr>
        <p:spPr/>
        <p:txBody>
          <a:bodyPr/>
          <a:lstStyle/>
          <a:p>
            <a:r>
              <a:rPr lang="en-US"/>
              <a:t>Chef Software Inc.</a:t>
            </a:r>
            <a:endParaRPr lang="en-US" dirty="0"/>
          </a:p>
        </p:txBody>
      </p:sp>
      <p:sp>
        <p:nvSpPr>
          <p:cNvPr id="7" name="Date Placeholder 6"/>
          <p:cNvSpPr>
            <a:spLocks noGrp="1"/>
          </p:cNvSpPr>
          <p:nvPr>
            <p:ph type="dt" idx="13"/>
          </p:nvPr>
        </p:nvSpPr>
        <p:spPr/>
        <p:txBody>
          <a:bodyPr/>
          <a:lstStyle/>
          <a:p>
            <a:r>
              <a:rPr lang="en-CA"/>
              <a:t>Chef Essentials</a:t>
            </a:r>
            <a:endParaRPr lang="en-US" dirty="0"/>
          </a:p>
        </p:txBody>
      </p:sp>
    </p:spTree>
    <p:extLst>
      <p:ext uri="{BB962C8B-B14F-4D97-AF65-F5344CB8AC3E}">
        <p14:creationId xmlns:p14="http://schemas.microsoft.com/office/powerpoint/2010/main" val="1440492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19</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9523817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Test Driven Development (TDD) is a workflow that asks you to perform that act continually and repeatedly as you satisfy the requirements of the work you have chosen to perform.</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TDD generically focuses on the unit of software any level. It is the process of writing the test first, implementing the unit, and then verifying the implementation with the test that was written.</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A 'unit' of software is purposefully vague. This 'unit' is definable by the individuals developing the software. So the size of a 'unit of software' likely has different meanings to different individuals based on our backgrounds and experiences.</a:t>
            </a:r>
          </a:p>
        </p:txBody>
      </p:sp>
      <p:sp>
        <p:nvSpPr>
          <p:cNvPr id="5" name="Header Placeholder 4"/>
          <p:cNvSpPr>
            <a:spLocks noGrp="1"/>
          </p:cNvSpPr>
          <p:nvPr>
            <p:ph type="hdr" sz="quarter" idx="11"/>
          </p:nvPr>
        </p:nvSpPr>
        <p:spPr/>
        <p:txBody>
          <a:bodyPr/>
          <a:lstStyle/>
          <a:p>
            <a:pPr>
              <a:defRPr/>
            </a:pPr>
            <a:r>
              <a:rPr lang="en-US" smtClean="0"/>
              <a:t>Test Driven Cookbook Development</a:t>
            </a:r>
            <a:endParaRPr lang="en-US"/>
          </a:p>
        </p:txBody>
      </p:sp>
      <p:sp>
        <p:nvSpPr>
          <p:cNvPr id="7" name="Date Placeholder 6"/>
          <p:cNvSpPr>
            <a:spLocks noGrp="1"/>
          </p:cNvSpPr>
          <p:nvPr>
            <p:ph type="dt" idx="13"/>
          </p:nvPr>
        </p:nvSpPr>
        <p:spPr/>
        <p:txBody>
          <a:bodyPr/>
          <a:lstStyle/>
          <a:p>
            <a:pPr>
              <a:defRPr/>
            </a:pPr>
            <a:r>
              <a:rPr lang="en-CA" smtClean="0"/>
              <a:t>Chef Software, Inc.</a:t>
            </a:r>
            <a:endParaRPr lang="en-US" dirty="0"/>
          </a:p>
        </p:txBody>
      </p:sp>
    </p:spTree>
    <p:extLst>
      <p:ext uri="{BB962C8B-B14F-4D97-AF65-F5344CB8AC3E}">
        <p14:creationId xmlns:p14="http://schemas.microsoft.com/office/powerpoint/2010/main" val="2028274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smtClean="0"/>
              <a:t>A</a:t>
            </a:r>
            <a:r>
              <a:rPr lang="en-US" sz="1200" b="0" baseline="0" dirty="0" smtClean="0"/>
              <a:t> copy of the template file can be found in the home directory of the workstation.</a:t>
            </a:r>
            <a:endParaRPr lang="en-US" b="0"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81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42279145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90</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87234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91</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714636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2028898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we start let me introduce myself.</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2</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216725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This is who we think you are and how the content was designed.</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9586377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4</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081613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5</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664911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dirty="0" smtClean="0"/>
              <a:t>As I mentioned there</a:t>
            </a:r>
            <a:r>
              <a:rPr lang="en-US" baseline="0" dirty="0" smtClean="0"/>
              <a:t> is a lot work planned for the day. To ensure we </a:t>
            </a:r>
            <a:r>
              <a:rPr lang="en-US" dirty="0" smtClean="0"/>
              <a:t>focus on the concepts we introduce and not on troubleshooting systems we are providing you</a:t>
            </a:r>
            <a:r>
              <a:rPr lang="en-US" baseline="0" dirty="0" smtClean="0"/>
              <a:t> a workstation with the necessary tools installed to get started right away.</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smtClean="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smtClean="0"/>
              <a:t>Instructor Note: </a:t>
            </a:r>
            <a:r>
              <a:rPr lang="en-US" dirty="0" smtClean="0"/>
              <a:t>At the end of the training</a:t>
            </a:r>
            <a:r>
              <a:rPr lang="en-US" baseline="0" dirty="0" smtClean="0"/>
              <a:t> it is often a good idea to offer your services to help individuals install necessary software or troubleshoot their systems.</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6</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20413948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 will provide you with the address,</a:t>
            </a:r>
            <a:r>
              <a:rPr lang="en-US" baseline="0" dirty="0" smtClean="0"/>
              <a:t> username and password of the workstation. With that information you will need to use the SSH tool that you have installed to connect that workstation.</a:t>
            </a:r>
          </a:p>
          <a:p>
            <a:endParaRPr lang="en-US" baseline="0" dirty="0" smtClean="0"/>
          </a:p>
          <a:p>
            <a:r>
              <a:rPr lang="en-US" baseline="0" dirty="0" smtClean="0"/>
              <a:t>This demonstrates how you might connect to the remote machine using your terminal or command-prompt if you have access to the application </a:t>
            </a:r>
            <a:r>
              <a:rPr lang="en-US" baseline="0" dirty="0" err="1" smtClean="0"/>
              <a:t>ssh</a:t>
            </a:r>
            <a:r>
              <a:rPr lang="en-US" baseline="0" dirty="0" smtClean="0"/>
              <a:t>. This may be different based on your operating system.</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7</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142446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dirty="0" smtClean="0"/>
              <a:t>Now</a:t>
            </a:r>
            <a:r>
              <a:rPr lang="en-US" baseline="0" dirty="0" smtClean="0"/>
              <a:t> that you are connected to that workstation we have taken care of all the necessary work to get started with the training.</a:t>
            </a:r>
            <a:endParaRPr lang="en-US" dirty="0" smtClean="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8</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232703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9</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0239592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gi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gi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gi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gi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gi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gi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gi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2.gif"/></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gif"/></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gif"/></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bwMode="gray">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lIns="91440" tIns="91440" rIns="91440" bIns="91440" anchor="ctr">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Tree>
    <p:extLst>
      <p:ext uri="{BB962C8B-B14F-4D97-AF65-F5344CB8AC3E}">
        <p14:creationId xmlns:p14="http://schemas.microsoft.com/office/powerpoint/2010/main" val="3854442110"/>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7310937" cy="66784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8233833" y="1348277"/>
            <a:ext cx="7310968" cy="6678417"/>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10" name="Text Placeholder 13"/>
          <p:cNvSpPr>
            <a:spLocks noGrp="1"/>
          </p:cNvSpPr>
          <p:nvPr>
            <p:ph type="body" sz="quarter" idx="11" hasCustomPrompt="1"/>
          </p:nvPr>
        </p:nvSpPr>
        <p:spPr>
          <a:xfrm>
            <a:off x="624417" y="2775887"/>
            <a:ext cx="7281333"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1" name="Text Placeholder 13"/>
          <p:cNvSpPr>
            <a:spLocks noGrp="1"/>
          </p:cNvSpPr>
          <p:nvPr>
            <p:ph type="body" sz="quarter" idx="13" hasCustomPrompt="1"/>
          </p:nvPr>
        </p:nvSpPr>
        <p:spPr>
          <a:xfrm>
            <a:off x="621431" y="3444563"/>
            <a:ext cx="7284320"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396659279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609913" y="4999858"/>
            <a:ext cx="14934888" cy="3010555"/>
          </a:xfrm>
        </p:spPr>
        <p:txBody>
          <a:bodyPr>
            <a:noAutofit/>
          </a:bodyPr>
          <a:lstStyle>
            <a:lvl1pPr>
              <a:defRPr sz="3200"/>
            </a:lvl1pPr>
            <a:lvl2pPr>
              <a:defRPr sz="3200"/>
            </a:lvl2pPr>
            <a:lvl3pPr>
              <a:defRPr sz="32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395406345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6" name="Rectangle 5"/>
          <p:cNvSpPr/>
          <p:nvPr/>
        </p:nvSpPr>
        <p:spPr bwMode="auto">
          <a:xfrm>
            <a:off x="0" y="0"/>
            <a:ext cx="8089900"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
        <p:nvSpPr>
          <p:cNvPr id="8" name="TextBox 9"/>
          <p:cNvSpPr txBox="1">
            <a:spLocks noChangeArrowheads="1"/>
          </p:cNvSpPr>
          <p:nvPr/>
        </p:nvSpPr>
        <p:spPr bwMode="white">
          <a:xfrm>
            <a:off x="5602288" y="554038"/>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sp>
        <p:nvSpPr>
          <p:cNvPr id="10" name="TextBox 10"/>
          <p:cNvSpPr txBox="1">
            <a:spLocks noChangeArrowheads="1"/>
          </p:cNvSpPr>
          <p:nvPr/>
        </p:nvSpPr>
        <p:spPr bwMode="white">
          <a:xfrm>
            <a:off x="8610600" y="530225"/>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cxnSp>
        <p:nvCxnSpPr>
          <p:cNvPr id="11" name="Straight Connector 10"/>
          <p:cNvCxnSpPr/>
          <p:nvPr/>
        </p:nvCxnSpPr>
        <p:spPr>
          <a:xfrm flipV="1">
            <a:off x="617538" y="1171575"/>
            <a:ext cx="7312025" cy="9525"/>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8235950" y="1179513"/>
            <a:ext cx="7308850" cy="1587"/>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7" name="Content Placeholder 5"/>
          <p:cNvSpPr>
            <a:spLocks noGrp="1"/>
          </p:cNvSpPr>
          <p:nvPr>
            <p:ph sz="quarter" idx="14"/>
          </p:nvPr>
        </p:nvSpPr>
        <p:spPr>
          <a:xfrm>
            <a:off x="612485" y="1358867"/>
            <a:ext cx="7310968" cy="6667827"/>
          </a:xfrm>
          <a:ln>
            <a:solidFill>
              <a:schemeClr val="tx2"/>
            </a:solidFill>
            <a:prstDash val="dash"/>
          </a:ln>
        </p:spPr>
        <p:txBody>
          <a:bodyPr lIns="91440" tIns="91440">
            <a:normAutofit/>
          </a:bodyPr>
          <a:lstStyle>
            <a:lvl1pPr>
              <a:defRPr sz="2400" b="1">
                <a:latin typeface="Courier New" charset="0"/>
                <a:ea typeface="Courier New" charset="0"/>
                <a:cs typeface="Courier New" charset="0"/>
              </a:defRPr>
            </a:lvl1pPr>
            <a:lvl2pPr>
              <a:defRPr sz="2800" b="1">
                <a:latin typeface="Courier New" charset="0"/>
                <a:ea typeface="Courier New" charset="0"/>
                <a:cs typeface="Courier New" charset="0"/>
              </a:defRPr>
            </a:lvl2pPr>
            <a:lvl3pPr>
              <a:defRPr sz="2400" b="1">
                <a:latin typeface="Courier New" charset="0"/>
                <a:ea typeface="Courier New" charset="0"/>
                <a:cs typeface="Courier New" charset="0"/>
              </a:defRPr>
            </a:lvl3pPr>
            <a:lvl4pPr>
              <a:defRPr sz="3200"/>
            </a:lvl4pPr>
            <a:lvl5pPr>
              <a:defRPr sz="3200"/>
            </a:lvl5pPr>
          </a:lstStyle>
          <a:p>
            <a:pPr lvl="0"/>
            <a:r>
              <a:rPr lang="en-US" dirty="0" smtClean="0"/>
              <a:t>Click to edit Master text styles</a:t>
            </a:r>
          </a:p>
        </p:txBody>
      </p:sp>
      <p:sp>
        <p:nvSpPr>
          <p:cNvPr id="9" name="Content Placeholder 5"/>
          <p:cNvSpPr>
            <a:spLocks noGrp="1"/>
          </p:cNvSpPr>
          <p:nvPr>
            <p:ph sz="quarter" idx="12"/>
          </p:nvPr>
        </p:nvSpPr>
        <p:spPr>
          <a:xfrm>
            <a:off x="8233833" y="1348277"/>
            <a:ext cx="7310968" cy="6662136"/>
          </a:xfrm>
          <a:ln>
            <a:solidFill>
              <a:schemeClr val="tx2"/>
            </a:solidFill>
            <a:prstDash val="dash"/>
          </a:ln>
        </p:spPr>
        <p:txBody>
          <a:bodyPr lIns="91440" tIns="91440">
            <a:normAutofit/>
          </a:bodyPr>
          <a:lstStyle>
            <a:lvl1pPr>
              <a:defRPr sz="2400" b="1">
                <a:latin typeface="Courier New" charset="0"/>
                <a:ea typeface="Courier New" charset="0"/>
                <a:cs typeface="Courier New" charset="0"/>
              </a:defRPr>
            </a:lvl1pPr>
            <a:lvl2pPr>
              <a:defRPr sz="2800" b="1">
                <a:latin typeface="Courier New" charset="0"/>
                <a:ea typeface="Courier New" charset="0"/>
                <a:cs typeface="Courier New" charset="0"/>
              </a:defRPr>
            </a:lvl2pPr>
            <a:lvl3pPr>
              <a:defRPr sz="2400" b="1">
                <a:latin typeface="Courier New" charset="0"/>
                <a:ea typeface="Courier New" charset="0"/>
                <a:cs typeface="Courier New" charset="0"/>
              </a:defRPr>
            </a:lvl3pPr>
            <a:lvl4pPr>
              <a:defRPr sz="3200"/>
            </a:lvl4pPr>
            <a:lvl5pPr>
              <a:defRPr sz="3200"/>
            </a:lvl5pPr>
          </a:lstStyle>
          <a:p>
            <a:pPr lvl="0"/>
            <a:r>
              <a:rPr lang="en-US" dirty="0" smtClean="0"/>
              <a:t>Click to edit Master text styles</a:t>
            </a:r>
          </a:p>
        </p:txBody>
      </p: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A</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B</a:t>
            </a:r>
          </a:p>
        </p:txBody>
      </p:sp>
    </p:spTree>
    <p:extLst>
      <p:ext uri="{BB962C8B-B14F-4D97-AF65-F5344CB8AC3E}">
        <p14:creationId xmlns:p14="http://schemas.microsoft.com/office/powerpoint/2010/main" val="21136533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6" name="Rectangle 5"/>
          <p:cNvSpPr/>
          <p:nvPr/>
        </p:nvSpPr>
        <p:spPr bwMode="auto">
          <a:xfrm>
            <a:off x="0" y="0"/>
            <a:ext cx="8089900"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
        <p:nvSpPr>
          <p:cNvPr id="8" name="TextBox 9"/>
          <p:cNvSpPr txBox="1">
            <a:spLocks noChangeArrowheads="1"/>
          </p:cNvSpPr>
          <p:nvPr/>
        </p:nvSpPr>
        <p:spPr bwMode="white">
          <a:xfrm>
            <a:off x="5602288" y="554038"/>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sp>
        <p:nvSpPr>
          <p:cNvPr id="10" name="TextBox 10"/>
          <p:cNvSpPr txBox="1">
            <a:spLocks noChangeArrowheads="1"/>
          </p:cNvSpPr>
          <p:nvPr/>
        </p:nvSpPr>
        <p:spPr bwMode="white">
          <a:xfrm>
            <a:off x="8610600" y="530225"/>
            <a:ext cx="1219200" cy="1219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endParaRPr lang="en-US" sz="3200"/>
          </a:p>
        </p:txBody>
      </p:sp>
      <p:cxnSp>
        <p:nvCxnSpPr>
          <p:cNvPr id="11" name="Straight Connector 10"/>
          <p:cNvCxnSpPr/>
          <p:nvPr/>
        </p:nvCxnSpPr>
        <p:spPr>
          <a:xfrm flipV="1">
            <a:off x="617538" y="1171575"/>
            <a:ext cx="7312025" cy="9525"/>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V="1">
            <a:off x="8235950" y="1179513"/>
            <a:ext cx="7308850" cy="1587"/>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7" name="Content Placeholder 5"/>
          <p:cNvSpPr>
            <a:spLocks noGrp="1"/>
          </p:cNvSpPr>
          <p:nvPr>
            <p:ph sz="quarter" idx="14"/>
          </p:nvPr>
        </p:nvSpPr>
        <p:spPr>
          <a:xfrm>
            <a:off x="612485" y="1358867"/>
            <a:ext cx="7310968" cy="6667827"/>
          </a:xfrm>
        </p:spPr>
        <p:txBody>
          <a:bodyPr lIns="91440" tIns="91440">
            <a:normAutofit/>
          </a:bodyPr>
          <a:lstStyle>
            <a:lvl1pPr>
              <a:defRPr sz="3200"/>
            </a:lvl1pPr>
            <a:lvl2pPr>
              <a:defRPr sz="2800"/>
            </a:lvl2pPr>
            <a:lvl3pPr>
              <a:defRPr sz="24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9" name="Content Placeholder 5"/>
          <p:cNvSpPr>
            <a:spLocks noGrp="1"/>
          </p:cNvSpPr>
          <p:nvPr>
            <p:ph sz="quarter" idx="12"/>
          </p:nvPr>
        </p:nvSpPr>
        <p:spPr>
          <a:xfrm>
            <a:off x="8233833" y="1348277"/>
            <a:ext cx="7310968" cy="6662136"/>
          </a:xfrm>
        </p:spPr>
        <p:txBody>
          <a:bodyPr lIns="91440" tIns="91440">
            <a:normAutofit/>
          </a:bodyPr>
          <a:lstStyle>
            <a:lvl1pPr>
              <a:defRPr sz="3200"/>
            </a:lvl1pPr>
            <a:lvl2pPr>
              <a:defRPr sz="2800"/>
            </a:lvl2pPr>
            <a:lvl3pPr>
              <a:defRPr sz="24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p:txBody>
      </p: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A</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B</a:t>
            </a:r>
          </a:p>
        </p:txBody>
      </p:sp>
    </p:spTree>
    <p:extLst>
      <p:ext uri="{BB962C8B-B14F-4D97-AF65-F5344CB8AC3E}">
        <p14:creationId xmlns:p14="http://schemas.microsoft.com/office/powerpoint/2010/main" val="1865352938"/>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2" name="Straight Connector 1"/>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3" name="Picture 9" descr="C:\Users\sdelfante\Desktop\pic-chef-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03875" y="1806575"/>
            <a:ext cx="5048250" cy="4962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Tree>
    <p:extLst>
      <p:ext uri="{BB962C8B-B14F-4D97-AF65-F5344CB8AC3E}">
        <p14:creationId xmlns:p14="http://schemas.microsoft.com/office/powerpoint/2010/main" val="1827126375"/>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cept">
    <p:spTree>
      <p:nvGrpSpPr>
        <p:cNvPr id="1" name=""/>
        <p:cNvGrpSpPr/>
        <p:nvPr/>
      </p:nvGrpSpPr>
      <p:grpSpPr>
        <a:xfrm>
          <a:off x="0" y="0"/>
          <a:ext cx="0" cy="0"/>
          <a:chOff x="0" y="0"/>
          <a:chExt cx="0" cy="0"/>
        </a:xfrm>
      </p:grpSpPr>
      <p:sp>
        <p:nvSpPr>
          <p:cNvPr id="5" name="TextBox 4"/>
          <p:cNvSpPr txBox="1"/>
          <p:nvPr/>
        </p:nvSpPr>
        <p:spPr bwMode="white">
          <a:xfrm>
            <a:off x="136961" y="144390"/>
            <a:ext cx="115542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CONCEPT</a:t>
            </a:r>
          </a:p>
        </p:txBody>
      </p:sp>
      <p:pic>
        <p:nvPicPr>
          <p:cNvPr id="2" name="Picture 1" descr="concep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19426" y="324724"/>
            <a:ext cx="2717146"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Concept</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030623139"/>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a:t>Click to edit Master title style</a:t>
            </a:r>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a:t>1-</a:t>
            </a:r>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5-</a:t>
            </a: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8003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Group Exercise">
    <p:spTree>
      <p:nvGrpSpPr>
        <p:cNvPr id="1" name=""/>
        <p:cNvGrpSpPr/>
        <p:nvPr/>
      </p:nvGrpSpPr>
      <p:grpSpPr>
        <a:xfrm>
          <a:off x="0" y="0"/>
          <a:ext cx="0" cy="0"/>
          <a:chOff x="0" y="0"/>
          <a:chExt cx="0" cy="0"/>
        </a:xfrm>
      </p:grpSpPr>
      <p:sp>
        <p:nvSpPr>
          <p:cNvPr id="7" name="TextBox 6"/>
          <p:cNvSpPr txBox="1"/>
          <p:nvPr userDrawn="1"/>
        </p:nvSpPr>
        <p:spPr bwMode="white">
          <a:xfrm>
            <a:off x="136960" y="144390"/>
            <a:ext cx="126284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EXERCISE</a:t>
            </a:r>
          </a:p>
        </p:txBody>
      </p:sp>
      <p:pic>
        <p:nvPicPr>
          <p:cNvPr id="3" name="Picture 2" descr="chef.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99010" y="324724"/>
            <a:ext cx="2157980" cy="2189001"/>
          </a:xfrm>
          <a:prstGeom prst="rect">
            <a:avLst/>
          </a:prstGeom>
        </p:spPr>
      </p:pic>
      <p:sp>
        <p:nvSpPr>
          <p:cNvPr id="6" name="Title 1"/>
          <p:cNvSpPr>
            <a:spLocks noGrp="1"/>
          </p:cNvSpPr>
          <p:nvPr>
            <p:ph type="ctrTitle" hasCustomPrompt="1"/>
          </p:nvPr>
        </p:nvSpPr>
        <p:spPr bwMode="white">
          <a:xfrm>
            <a:off x="1671637" y="2292126"/>
            <a:ext cx="12319001"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Group Exercise</a:t>
            </a:r>
            <a:endParaRPr lang="en-US" dirty="0"/>
          </a:p>
        </p:txBody>
      </p:sp>
      <p:sp>
        <p:nvSpPr>
          <p:cNvPr id="13" name="Content Placeholder 12"/>
          <p:cNvSpPr>
            <a:spLocks noGrp="1"/>
          </p:cNvSpPr>
          <p:nvPr>
            <p:ph sz="quarter" idx="11"/>
          </p:nvPr>
        </p:nvSpPr>
        <p:spPr>
          <a:xfrm>
            <a:off x="1671638" y="3260725"/>
            <a:ext cx="12319000" cy="1528233"/>
          </a:xfrm>
          <a:prstGeom prst="rect">
            <a:avLst/>
          </a:prstGeom>
        </p:spPr>
        <p:txBody>
          <a:bodyPr anchor="ctr">
            <a:normAutofit/>
          </a:bodyPr>
          <a:lstStyle>
            <a:lvl1pPr marL="121917" indent="0">
              <a:spcBef>
                <a:spcPts val="800"/>
              </a:spcBef>
              <a:buNone/>
              <a:defRPr sz="2800" i="1" baseline="0">
                <a:solidFill>
                  <a:schemeClr val="bg1">
                    <a:lumMod val="50000"/>
                  </a:schemeClr>
                </a:solidFill>
              </a:defRPr>
            </a:lvl1pPr>
          </a:lstStyle>
          <a:p>
            <a:pPr lvl="0"/>
            <a:r>
              <a:rPr lang="en-US" dirty="0" smtClean="0"/>
              <a:t>Click to edit Master text styles</a:t>
            </a:r>
          </a:p>
        </p:txBody>
      </p:sp>
      <p:sp>
        <p:nvSpPr>
          <p:cNvPr id="10" name="TextBox 11"/>
          <p:cNvSpPr txBox="1">
            <a:spLocks noChangeArrowheads="1"/>
          </p:cNvSpPr>
          <p:nvPr/>
        </p:nvSpPr>
        <p:spPr bwMode="white">
          <a:xfrm>
            <a:off x="1671638" y="4917547"/>
            <a:ext cx="11777663" cy="785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r>
              <a:rPr lang="en-US" sz="3200" b="1" dirty="0"/>
              <a:t>Objective:</a:t>
            </a:r>
          </a:p>
        </p:txBody>
      </p:sp>
      <p:sp>
        <p:nvSpPr>
          <p:cNvPr id="9" name="Text Placeholder 8"/>
          <p:cNvSpPr>
            <a:spLocks noGrp="1"/>
          </p:cNvSpPr>
          <p:nvPr>
            <p:ph type="body" sz="quarter" idx="10"/>
          </p:nvPr>
        </p:nvSpPr>
        <p:spPr>
          <a:xfrm>
            <a:off x="1671638" y="5650764"/>
            <a:ext cx="12319000" cy="2445486"/>
          </a:xfrm>
          <a:prstGeom prst="rect">
            <a:avLst/>
          </a:prstGeom>
        </p:spPr>
        <p:txBody>
          <a:bodyPr/>
          <a:lstStyle>
            <a:lvl1pPr marL="0" indent="0">
              <a:buFont typeface="Wingdings" charset="2"/>
              <a:buNone/>
              <a:defRPr sz="2400" baseline="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2145362787"/>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5" name="TextBox 4"/>
          <p:cNvSpPr txBox="1"/>
          <p:nvPr/>
        </p:nvSpPr>
        <p:spPr bwMode="white">
          <a:xfrm>
            <a:off x="136960" y="128323"/>
            <a:ext cx="13979932"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MOTIVATION</a:t>
            </a:r>
          </a:p>
        </p:txBody>
      </p:sp>
      <p:pic>
        <p:nvPicPr>
          <p:cNvPr id="2" name="Picture 1" descr="gif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57264" y="215274"/>
            <a:ext cx="2441471" cy="2407901"/>
          </a:xfrm>
          <a:prstGeom prst="rect">
            <a:avLst/>
          </a:prstGeom>
        </p:spPr>
      </p:pic>
      <p:sp>
        <p:nvSpPr>
          <p:cNvPr id="6" name="Title 1"/>
          <p:cNvSpPr>
            <a:spLocks noGrp="1"/>
          </p:cNvSpPr>
          <p:nvPr>
            <p:ph type="ctrTitle" hasCustomPrompt="1"/>
          </p:nvPr>
        </p:nvSpPr>
        <p:spPr bwMode="white">
          <a:xfrm>
            <a:off x="1680252" y="2304144"/>
            <a:ext cx="12310386"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Motivation</a:t>
            </a:r>
            <a:endParaRPr lang="en-US" dirty="0"/>
          </a:p>
        </p:txBody>
      </p:sp>
      <p:sp>
        <p:nvSpPr>
          <p:cNvPr id="14" name="Subtitle 2"/>
          <p:cNvSpPr>
            <a:spLocks noGrp="1"/>
          </p:cNvSpPr>
          <p:nvPr>
            <p:ph type="subTitle" idx="1"/>
          </p:nvPr>
        </p:nvSpPr>
        <p:spPr bwMode="white">
          <a:xfrm>
            <a:off x="1672167" y="3283868"/>
            <a:ext cx="12315718" cy="4770049"/>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947928335"/>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5" name="TextBox 4"/>
          <p:cNvSpPr txBox="1"/>
          <p:nvPr/>
        </p:nvSpPr>
        <p:spPr bwMode="white">
          <a:xfrm>
            <a:off x="136960" y="149489"/>
            <a:ext cx="11781799"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PROBLEM</a:t>
            </a:r>
          </a:p>
        </p:txBody>
      </p:sp>
      <p:pic>
        <p:nvPicPr>
          <p:cNvPr id="2" name="Picture 1" descr="spla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53654" y="94879"/>
            <a:ext cx="2648691" cy="264869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Problem</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247207333"/>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nterstitial">
    <p:bg>
      <p:bgPr>
        <a:gradFill rotWithShape="0">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extLst>
              <a:ext uri="{28A0092B-C50C-407E-A947-70E740481C1C}">
                <a14:useLocalDpi xmlns:a14="http://schemas.microsoft.com/office/drawing/2010/main" val="0"/>
              </a:ext>
            </a:extLst>
          </a:blip>
          <a:srcRect l="26528"/>
          <a:stretch/>
        </p:blipFill>
        <p:spPr>
          <a:xfrm>
            <a:off x="0" y="-1"/>
            <a:ext cx="16258382" cy="8219209"/>
          </a:xfrm>
          <a:prstGeom prst="rect">
            <a:avLst/>
          </a:prstGeom>
        </p:spPr>
      </p:pic>
      <p:sp>
        <p:nvSpPr>
          <p:cNvPr id="13" name="Title 12"/>
          <p:cNvSpPr>
            <a:spLocks noGrp="1"/>
          </p:cNvSpPr>
          <p:nvPr>
            <p:ph type="title"/>
          </p:nvPr>
        </p:nvSpPr>
        <p:spPr>
          <a:xfrm>
            <a:off x="609600" y="855673"/>
            <a:ext cx="7027718" cy="827654"/>
          </a:xfrm>
        </p:spPr>
        <p:txBody>
          <a:bodyPr/>
          <a:lstStyle>
            <a:lvl1pPr>
              <a:defRPr>
                <a:solidFill>
                  <a:schemeClr val="bg1"/>
                </a:solidFill>
              </a:defRPr>
            </a:lvl1p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2539001"/>
            <a:ext cx="6987278" cy="4663151"/>
          </a:xfrm>
        </p:spPr>
        <p:txBody>
          <a:bodyPr>
            <a:noAutofit/>
          </a:bodyPr>
          <a:lstStyle>
            <a:lvl1pPr>
              <a:spcAft>
                <a:spcPts val="800"/>
              </a:spcAft>
              <a:defRPr baseline="0">
                <a:solidFill>
                  <a:schemeClr val="bg1"/>
                </a:solidFill>
              </a:defRPr>
            </a:lvl1pPr>
            <a:lvl2pPr>
              <a:spcAft>
                <a:spcPts val="800"/>
              </a:spcAft>
              <a:defRPr baseline="0">
                <a:solidFill>
                  <a:schemeClr val="bg1"/>
                </a:solidFill>
              </a:defRPr>
            </a:lvl2pPr>
            <a:lvl3pPr>
              <a:spcAft>
                <a:spcPts val="800"/>
              </a:spcAft>
              <a:defRPr baseline="0">
                <a:solidFill>
                  <a:schemeClr val="bg1"/>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cxnSp>
        <p:nvCxnSpPr>
          <p:cNvPr id="5" name="Straight Connector 4"/>
          <p:cNvCxnSpPr/>
          <p:nvPr userDrawn="1"/>
        </p:nvCxnSpPr>
        <p:spPr>
          <a:xfrm flipV="1">
            <a:off x="609600" y="1951630"/>
            <a:ext cx="7027718" cy="13649"/>
          </a:xfrm>
          <a:prstGeom prst="line">
            <a:avLst/>
          </a:prstGeom>
          <a:ln>
            <a:solidFill>
              <a:schemeClr val="bg1"/>
            </a:solidFill>
          </a:ln>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52017800"/>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TextBox 6"/>
          <p:cNvSpPr txBox="1"/>
          <p:nvPr/>
        </p:nvSpPr>
        <p:spPr bwMode="white">
          <a:xfrm>
            <a:off x="136960" y="160072"/>
            <a:ext cx="1391770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smtClean="0">
                <a:ln w="18415" cmpd="sng">
                  <a:solidFill>
                    <a:srgbClr val="FFFFFF"/>
                  </a:solidFill>
                  <a:prstDash val="solid"/>
                </a:ln>
                <a:solidFill>
                  <a:schemeClr val="bg2">
                    <a:lumMod val="95000"/>
                    <a:alpha val="50000"/>
                  </a:schemeClr>
                </a:solidFill>
                <a:latin typeface="+mn-lt"/>
                <a:ea typeface="+mn-ea"/>
                <a:cs typeface="+mn-cs"/>
              </a:rPr>
              <a:t>REFERENCE</a:t>
            </a:r>
            <a:endParaRPr lang="en-US" sz="16933" dirty="0">
              <a:ln w="18415" cmpd="sng">
                <a:solidFill>
                  <a:srgbClr val="FFFFFF"/>
                </a:solidFill>
                <a:prstDash val="solid"/>
              </a:ln>
              <a:solidFill>
                <a:schemeClr val="bg2">
                  <a:lumMod val="95000"/>
                  <a:alpha val="50000"/>
                </a:schemeClr>
              </a:solidFill>
              <a:latin typeface="+mn-lt"/>
              <a:ea typeface="+mn-ea"/>
              <a:cs typeface="+mn-cs"/>
            </a:endParaRPr>
          </a:p>
        </p:txBody>
      </p:sp>
      <p:pic>
        <p:nvPicPr>
          <p:cNvPr id="2" name="Picture 1" descr="reference.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83499" y="324724"/>
            <a:ext cx="2189001"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Documentation</a:t>
            </a:r>
            <a:endParaRPr lang="en-US" dirty="0"/>
          </a:p>
        </p:txBody>
      </p:sp>
      <p:sp>
        <p:nvSpPr>
          <p:cNvPr id="12"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
        <p:nvSpPr>
          <p:cNvPr id="10" name="Content Placeholder 3"/>
          <p:cNvSpPr>
            <a:spLocks noGrp="1"/>
          </p:cNvSpPr>
          <p:nvPr>
            <p:ph sz="quarter" idx="13" hasCustomPrompt="1"/>
          </p:nvPr>
        </p:nvSpPr>
        <p:spPr>
          <a:xfrm>
            <a:off x="3921498" y="7164200"/>
            <a:ext cx="8917577" cy="524133"/>
          </a:xfrm>
          <a:prstGeom prst="rect">
            <a:avLst/>
          </a:prstGeom>
        </p:spPr>
        <p:txBody>
          <a:bodyPr anchor="ctr"/>
          <a:lstStyle>
            <a:lvl1pPr marL="0" indent="0" algn="ctr">
              <a:buNone/>
              <a:defRPr sz="2400">
                <a:solidFill>
                  <a:schemeClr val="tx1"/>
                </a:solidFill>
              </a:defRPr>
            </a:lvl1pPr>
          </a:lstStyle>
          <a:p>
            <a:pPr lvl="0"/>
            <a:r>
              <a:rPr lang="en-US" dirty="0" smtClean="0"/>
              <a:t>http://</a:t>
            </a:r>
            <a:r>
              <a:rPr lang="en-US" dirty="0" err="1" smtClean="0"/>
              <a:t>docs.chef.io</a:t>
            </a:r>
            <a:endParaRPr lang="en-US" dirty="0" smtClean="0"/>
          </a:p>
        </p:txBody>
      </p:sp>
    </p:spTree>
    <p:extLst>
      <p:ext uri="{BB962C8B-B14F-4D97-AF65-F5344CB8AC3E}">
        <p14:creationId xmlns:p14="http://schemas.microsoft.com/office/powerpoint/2010/main" val="1970238568"/>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cept">
    <p:spTree>
      <p:nvGrpSpPr>
        <p:cNvPr id="1" name=""/>
        <p:cNvGrpSpPr/>
        <p:nvPr/>
      </p:nvGrpSpPr>
      <p:grpSpPr>
        <a:xfrm>
          <a:off x="0" y="0"/>
          <a:ext cx="0" cy="0"/>
          <a:chOff x="0" y="0"/>
          <a:chExt cx="0" cy="0"/>
        </a:xfrm>
      </p:grpSpPr>
      <p:sp>
        <p:nvSpPr>
          <p:cNvPr id="5" name="TextBox 4"/>
          <p:cNvSpPr txBox="1"/>
          <p:nvPr/>
        </p:nvSpPr>
        <p:spPr bwMode="white">
          <a:xfrm>
            <a:off x="136961" y="144390"/>
            <a:ext cx="115542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CONCEPT</a:t>
            </a:r>
          </a:p>
        </p:txBody>
      </p:sp>
      <p:pic>
        <p:nvPicPr>
          <p:cNvPr id="2" name="Picture 1" descr="concep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19426" y="324724"/>
            <a:ext cx="2717146"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Concept</a:t>
            </a:r>
            <a:endParaRPr lang="en-US" dirty="0"/>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1995748560"/>
      </p:ext>
    </p:extLst>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Group Exercise">
    <p:spTree>
      <p:nvGrpSpPr>
        <p:cNvPr id="1" name=""/>
        <p:cNvGrpSpPr/>
        <p:nvPr/>
      </p:nvGrpSpPr>
      <p:grpSpPr>
        <a:xfrm>
          <a:off x="0" y="0"/>
          <a:ext cx="0" cy="0"/>
          <a:chOff x="0" y="0"/>
          <a:chExt cx="0" cy="0"/>
        </a:xfrm>
      </p:grpSpPr>
      <p:sp>
        <p:nvSpPr>
          <p:cNvPr id="7" name="TextBox 6"/>
          <p:cNvSpPr txBox="1"/>
          <p:nvPr userDrawn="1"/>
        </p:nvSpPr>
        <p:spPr bwMode="white">
          <a:xfrm>
            <a:off x="136960" y="144390"/>
            <a:ext cx="126284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EXERCISE</a:t>
            </a:r>
          </a:p>
        </p:txBody>
      </p:sp>
      <p:pic>
        <p:nvPicPr>
          <p:cNvPr id="3" name="Picture 2" descr="chef.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399010" y="324724"/>
            <a:ext cx="2157980" cy="2189001"/>
          </a:xfrm>
          <a:prstGeom prst="rect">
            <a:avLst/>
          </a:prstGeom>
        </p:spPr>
      </p:pic>
      <p:sp>
        <p:nvSpPr>
          <p:cNvPr id="6" name="Title 1"/>
          <p:cNvSpPr>
            <a:spLocks noGrp="1"/>
          </p:cNvSpPr>
          <p:nvPr>
            <p:ph type="ctrTitle" hasCustomPrompt="1"/>
          </p:nvPr>
        </p:nvSpPr>
        <p:spPr bwMode="white">
          <a:xfrm>
            <a:off x="1671637" y="2292126"/>
            <a:ext cx="12319001"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Group Exercise</a:t>
            </a:r>
            <a:endParaRPr lang="en-US" dirty="0"/>
          </a:p>
        </p:txBody>
      </p:sp>
      <p:sp>
        <p:nvSpPr>
          <p:cNvPr id="13" name="Content Placeholder 12"/>
          <p:cNvSpPr>
            <a:spLocks noGrp="1"/>
          </p:cNvSpPr>
          <p:nvPr>
            <p:ph sz="quarter" idx="11"/>
          </p:nvPr>
        </p:nvSpPr>
        <p:spPr>
          <a:xfrm>
            <a:off x="1671638" y="3260725"/>
            <a:ext cx="12319000" cy="1528233"/>
          </a:xfrm>
          <a:prstGeom prst="rect">
            <a:avLst/>
          </a:prstGeom>
        </p:spPr>
        <p:txBody>
          <a:bodyPr anchor="ctr">
            <a:normAutofit/>
          </a:bodyPr>
          <a:lstStyle>
            <a:lvl1pPr marL="121917" indent="0">
              <a:spcBef>
                <a:spcPts val="800"/>
              </a:spcBef>
              <a:buNone/>
              <a:defRPr sz="2800" i="1" baseline="0">
                <a:solidFill>
                  <a:schemeClr val="bg1">
                    <a:lumMod val="50000"/>
                  </a:schemeClr>
                </a:solidFill>
              </a:defRPr>
            </a:lvl1pPr>
          </a:lstStyle>
          <a:p>
            <a:pPr lvl="0"/>
            <a:r>
              <a:rPr lang="en-US" dirty="0" smtClean="0"/>
              <a:t>Click to edit Master text styles</a:t>
            </a:r>
          </a:p>
        </p:txBody>
      </p:sp>
      <p:sp>
        <p:nvSpPr>
          <p:cNvPr id="10" name="TextBox 11"/>
          <p:cNvSpPr txBox="1">
            <a:spLocks noChangeArrowheads="1"/>
          </p:cNvSpPr>
          <p:nvPr/>
        </p:nvSpPr>
        <p:spPr bwMode="white">
          <a:xfrm>
            <a:off x="1671638" y="4917547"/>
            <a:ext cx="11777663" cy="7858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121920" tIns="121920" rIns="121920" bIns="121920"/>
          <a:lstStyle>
            <a:lvl1pPr>
              <a:defRPr sz="2400">
                <a:solidFill>
                  <a:schemeClr val="tx1"/>
                </a:solidFill>
                <a:latin typeface="Arial" charset="0"/>
                <a:ea typeface="ＭＳ Ｐゴシック" charset="0"/>
                <a:cs typeface="ＭＳ Ｐゴシック" charset="0"/>
              </a:defRPr>
            </a:lvl1pPr>
            <a:lvl2pPr marL="742950" indent="-285750">
              <a:defRPr sz="2400">
                <a:solidFill>
                  <a:schemeClr val="tx1"/>
                </a:solidFill>
                <a:latin typeface="Arial" charset="0"/>
                <a:ea typeface="ＭＳ Ｐゴシック" charset="0"/>
              </a:defRPr>
            </a:lvl2pPr>
            <a:lvl3pPr marL="1143000" indent="-228600">
              <a:defRPr sz="2400">
                <a:solidFill>
                  <a:schemeClr val="tx1"/>
                </a:solidFill>
                <a:latin typeface="Arial" charset="0"/>
                <a:ea typeface="ＭＳ Ｐゴシック" charset="0"/>
              </a:defRPr>
            </a:lvl3pPr>
            <a:lvl4pPr marL="1600200" indent="-228600">
              <a:defRPr sz="2400">
                <a:solidFill>
                  <a:schemeClr val="tx1"/>
                </a:solidFill>
                <a:latin typeface="Arial" charset="0"/>
                <a:ea typeface="ＭＳ Ｐゴシック" charset="0"/>
              </a:defRPr>
            </a:lvl4pPr>
            <a:lvl5pPr marL="2057400" indent="-228600">
              <a:defRPr sz="2400">
                <a:solidFill>
                  <a:schemeClr val="tx1"/>
                </a:solidFill>
                <a:latin typeface="Arial" charset="0"/>
                <a:ea typeface="ＭＳ Ｐゴシック" charset="0"/>
              </a:defRPr>
            </a:lvl5pPr>
            <a:lvl6pPr marL="2514600" indent="-228600" defTabSz="1217613" fontAlgn="base">
              <a:spcBef>
                <a:spcPct val="0"/>
              </a:spcBef>
              <a:spcAft>
                <a:spcPct val="0"/>
              </a:spcAft>
              <a:defRPr sz="2400">
                <a:solidFill>
                  <a:schemeClr val="tx1"/>
                </a:solidFill>
                <a:latin typeface="Arial" charset="0"/>
                <a:ea typeface="ＭＳ Ｐゴシック" charset="0"/>
              </a:defRPr>
            </a:lvl6pPr>
            <a:lvl7pPr marL="2971800" indent="-228600" defTabSz="1217613" fontAlgn="base">
              <a:spcBef>
                <a:spcPct val="0"/>
              </a:spcBef>
              <a:spcAft>
                <a:spcPct val="0"/>
              </a:spcAft>
              <a:defRPr sz="2400">
                <a:solidFill>
                  <a:schemeClr val="tx1"/>
                </a:solidFill>
                <a:latin typeface="Arial" charset="0"/>
                <a:ea typeface="ＭＳ Ｐゴシック" charset="0"/>
              </a:defRPr>
            </a:lvl7pPr>
            <a:lvl8pPr marL="3429000" indent="-228600" defTabSz="1217613" fontAlgn="base">
              <a:spcBef>
                <a:spcPct val="0"/>
              </a:spcBef>
              <a:spcAft>
                <a:spcPct val="0"/>
              </a:spcAft>
              <a:defRPr sz="2400">
                <a:solidFill>
                  <a:schemeClr val="tx1"/>
                </a:solidFill>
                <a:latin typeface="Arial" charset="0"/>
                <a:ea typeface="ＭＳ Ｐゴシック" charset="0"/>
              </a:defRPr>
            </a:lvl8pPr>
            <a:lvl9pPr marL="3886200" indent="-228600" defTabSz="1217613" fontAlgn="base">
              <a:spcBef>
                <a:spcPct val="0"/>
              </a:spcBef>
              <a:spcAft>
                <a:spcPct val="0"/>
              </a:spcAft>
              <a:defRPr sz="2400">
                <a:solidFill>
                  <a:schemeClr val="tx1"/>
                </a:solidFill>
                <a:latin typeface="Arial" charset="0"/>
                <a:ea typeface="ＭＳ Ｐゴシック" charset="0"/>
              </a:defRPr>
            </a:lvl9pPr>
          </a:lstStyle>
          <a:p>
            <a:r>
              <a:rPr lang="en-US" sz="3200" b="1" dirty="0"/>
              <a:t>Objective:</a:t>
            </a:r>
          </a:p>
        </p:txBody>
      </p:sp>
      <p:sp>
        <p:nvSpPr>
          <p:cNvPr id="9" name="Text Placeholder 8"/>
          <p:cNvSpPr>
            <a:spLocks noGrp="1"/>
          </p:cNvSpPr>
          <p:nvPr>
            <p:ph type="body" sz="quarter" idx="10"/>
          </p:nvPr>
        </p:nvSpPr>
        <p:spPr>
          <a:xfrm>
            <a:off x="1671638" y="5650764"/>
            <a:ext cx="12319000" cy="2445486"/>
          </a:xfrm>
          <a:prstGeom prst="rect">
            <a:avLst/>
          </a:prstGeom>
        </p:spPr>
        <p:txBody>
          <a:bodyPr/>
          <a:lstStyle>
            <a:lvl1pPr marL="0" indent="0">
              <a:buFont typeface="Wingdings" charset="2"/>
              <a:buNone/>
              <a:defRPr sz="2400" baseline="0"/>
            </a:lvl1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Tree>
    <p:extLst>
      <p:ext uri="{BB962C8B-B14F-4D97-AF65-F5344CB8AC3E}">
        <p14:creationId xmlns:p14="http://schemas.microsoft.com/office/powerpoint/2010/main" val="1211677136"/>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Lab">
    <p:spTree>
      <p:nvGrpSpPr>
        <p:cNvPr id="1" name=""/>
        <p:cNvGrpSpPr/>
        <p:nvPr/>
      </p:nvGrpSpPr>
      <p:grpSpPr>
        <a:xfrm>
          <a:off x="0" y="0"/>
          <a:ext cx="0" cy="0"/>
          <a:chOff x="0" y="0"/>
          <a:chExt cx="0" cy="0"/>
        </a:xfrm>
      </p:grpSpPr>
      <p:sp>
        <p:nvSpPr>
          <p:cNvPr id="5" name="TextBox 4"/>
          <p:cNvSpPr txBox="1"/>
          <p:nvPr/>
        </p:nvSpPr>
        <p:spPr bwMode="white">
          <a:xfrm>
            <a:off x="136961" y="144390"/>
            <a:ext cx="12824551"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LAB</a:t>
            </a:r>
          </a:p>
        </p:txBody>
      </p:sp>
      <p:pic>
        <p:nvPicPr>
          <p:cNvPr id="2" name="Picture 1" descr="lab.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74049" y="215274"/>
            <a:ext cx="2407901" cy="2407901"/>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Lab</a:t>
            </a:r>
            <a:endParaRPr lang="en-US" dirty="0"/>
          </a:p>
        </p:txBody>
      </p:sp>
      <p:sp>
        <p:nvSpPr>
          <p:cNvPr id="10" name="Subtitle 2"/>
          <p:cNvSpPr>
            <a:spLocks noGrp="1"/>
          </p:cNvSpPr>
          <p:nvPr>
            <p:ph type="subTitle" idx="1"/>
          </p:nvPr>
        </p:nvSpPr>
        <p:spPr bwMode="white">
          <a:xfrm>
            <a:off x="1671638" y="3260725"/>
            <a:ext cx="12319000" cy="3346421"/>
          </a:xfrm>
          <a:prstGeom prst="rect">
            <a:avLst/>
          </a:prstGeom>
        </p:spPr>
        <p:txBody>
          <a:bodyPr lIns="91440" tIns="91440" rIns="91440" bIns="91440">
            <a:noAutofit/>
          </a:bodyPr>
          <a:lstStyle>
            <a:lvl1pPr marL="571500" indent="-571500" algn="l">
              <a:lnSpc>
                <a:spcPct val="100000"/>
              </a:lnSpc>
              <a:spcBef>
                <a:spcPts val="0"/>
              </a:spcBef>
              <a:buFont typeface="Wingdings" charset="2"/>
              <a:buChar char="q"/>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Click to edit Master subtitle style</a:t>
            </a:r>
          </a:p>
        </p:txBody>
      </p:sp>
    </p:spTree>
    <p:extLst>
      <p:ext uri="{BB962C8B-B14F-4D97-AF65-F5344CB8AC3E}">
        <p14:creationId xmlns:p14="http://schemas.microsoft.com/office/powerpoint/2010/main" val="952892369"/>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5" name="TextBox 4"/>
          <p:cNvSpPr txBox="1"/>
          <p:nvPr/>
        </p:nvSpPr>
        <p:spPr bwMode="white">
          <a:xfrm>
            <a:off x="136961" y="144390"/>
            <a:ext cx="12824551"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COMMIT</a:t>
            </a:r>
          </a:p>
        </p:txBody>
      </p:sp>
      <p:pic>
        <p:nvPicPr>
          <p:cNvPr id="2" name="Picture 1" descr="commi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275968" y="-183233"/>
            <a:ext cx="2404063" cy="3204916"/>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Commit</a:t>
            </a:r>
            <a:endParaRPr lang="en-US" dirty="0"/>
          </a:p>
        </p:txBody>
      </p:sp>
      <p:sp>
        <p:nvSpPr>
          <p:cNvPr id="10" name="Subtitle 2"/>
          <p:cNvSpPr>
            <a:spLocks noGrp="1"/>
          </p:cNvSpPr>
          <p:nvPr>
            <p:ph type="subTitle" idx="1" hasCustomPrompt="1"/>
          </p:nvPr>
        </p:nvSpPr>
        <p:spPr bwMode="white">
          <a:xfrm>
            <a:off x="1660524" y="3273285"/>
            <a:ext cx="12330113"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 cd repo</a:t>
            </a:r>
          </a:p>
          <a:p>
            <a:r>
              <a:rPr lang="en-US" dirty="0" smtClean="0"/>
              <a:t>$ git </a:t>
            </a:r>
            <a:r>
              <a:rPr lang="en-US" dirty="0" err="1" smtClean="0"/>
              <a:t>init</a:t>
            </a:r>
            <a:endParaRPr lang="en-US" dirty="0" smtClean="0"/>
          </a:p>
          <a:p>
            <a:r>
              <a:rPr lang="en-US" dirty="0" smtClean="0"/>
              <a:t>$ git add .</a:t>
            </a:r>
          </a:p>
          <a:p>
            <a:r>
              <a:rPr lang="en-US" dirty="0" smtClean="0"/>
              <a:t>$ git commit -m "Work Complete"</a:t>
            </a:r>
          </a:p>
        </p:txBody>
      </p:sp>
    </p:spTree>
    <p:extLst>
      <p:ext uri="{BB962C8B-B14F-4D97-AF65-F5344CB8AC3E}">
        <p14:creationId xmlns:p14="http://schemas.microsoft.com/office/powerpoint/2010/main" val="1105998384"/>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9" name="TextBox 8"/>
          <p:cNvSpPr txBox="1"/>
          <p:nvPr userDrawn="1"/>
        </p:nvSpPr>
        <p:spPr bwMode="white">
          <a:xfrm>
            <a:off x="136961" y="144390"/>
            <a:ext cx="14076456"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smtClean="0">
                <a:ln w="18415" cmpd="sng">
                  <a:solidFill>
                    <a:srgbClr val="FFFFFF"/>
                  </a:solidFill>
                  <a:prstDash val="solid"/>
                </a:ln>
                <a:solidFill>
                  <a:schemeClr val="bg2">
                    <a:lumMod val="95000"/>
                    <a:alpha val="50000"/>
                  </a:schemeClr>
                </a:solidFill>
                <a:latin typeface="+mn-lt"/>
                <a:ea typeface="+mn-ea"/>
                <a:cs typeface="+mn-cs"/>
              </a:rPr>
              <a:t>DISCUSSION</a:t>
            </a:r>
            <a:endParaRPr lang="en-US" sz="16933" dirty="0">
              <a:ln w="18415" cmpd="sng">
                <a:solidFill>
                  <a:srgbClr val="FFFFFF"/>
                </a:solidFill>
                <a:prstDash val="solid"/>
              </a:ln>
              <a:solidFill>
                <a:schemeClr val="bg2">
                  <a:lumMod val="95000"/>
                  <a:alpha val="50000"/>
                </a:schemeClr>
              </a:solidFill>
              <a:latin typeface="+mn-lt"/>
              <a:ea typeface="+mn-ea"/>
              <a:cs typeface="+mn-cs"/>
            </a:endParaRPr>
          </a:p>
        </p:txBody>
      </p:sp>
      <p:pic>
        <p:nvPicPr>
          <p:cNvPr id="3" name="Picture 2" descr="conversation.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070282" y="324724"/>
            <a:ext cx="2815435" cy="2189001"/>
          </a:xfrm>
          <a:prstGeom prst="rect">
            <a:avLst/>
          </a:prstGeom>
        </p:spPr>
      </p:pic>
      <p:sp>
        <p:nvSpPr>
          <p:cNvPr id="6" name="Title 1"/>
          <p:cNvSpPr>
            <a:spLocks noGrp="1"/>
          </p:cNvSpPr>
          <p:nvPr>
            <p:ph type="ctrTitle" hasCustomPrompt="1"/>
          </p:nvPr>
        </p:nvSpPr>
        <p:spPr bwMode="white">
          <a:xfrm>
            <a:off x="1660524" y="2294619"/>
            <a:ext cx="12330113" cy="852712"/>
          </a:xfrm>
        </p:spPr>
        <p:txBody>
          <a:bodyPr lIns="91440" tIns="91440" rIns="91440" bIns="91440" anchor="ctr"/>
          <a:lstStyle>
            <a:lvl1pPr>
              <a:lnSpc>
                <a:spcPct val="90000"/>
              </a:lnSpc>
              <a:defRPr sz="6400" b="1" spc="0" baseline="0">
                <a:solidFill>
                  <a:schemeClr val="accent1"/>
                </a:solidFill>
              </a:defRPr>
            </a:lvl1pPr>
          </a:lstStyle>
          <a:p>
            <a:r>
              <a:rPr lang="en-US" dirty="0" smtClean="0"/>
              <a:t>Discussion</a:t>
            </a:r>
            <a:endParaRPr lang="en-US" dirty="0"/>
          </a:p>
        </p:txBody>
      </p:sp>
      <p:sp>
        <p:nvSpPr>
          <p:cNvPr id="7" name="Subtitle 2"/>
          <p:cNvSpPr>
            <a:spLocks noGrp="1"/>
          </p:cNvSpPr>
          <p:nvPr>
            <p:ph type="subTitle" idx="1" hasCustomPrompt="1"/>
          </p:nvPr>
        </p:nvSpPr>
        <p:spPr bwMode="white">
          <a:xfrm>
            <a:off x="1660524" y="3260725"/>
            <a:ext cx="12330113" cy="2544287"/>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Questions</a:t>
            </a:r>
          </a:p>
        </p:txBody>
      </p:sp>
    </p:spTree>
    <p:extLst>
      <p:ext uri="{BB962C8B-B14F-4D97-AF65-F5344CB8AC3E}">
        <p14:creationId xmlns:p14="http://schemas.microsoft.com/office/powerpoint/2010/main" val="3666089197"/>
      </p:ext>
    </p:extLst>
  </p:cSld>
  <p:clrMapOvr>
    <a:masterClrMapping/>
  </p:clrMapOvr>
  <p:transition spd="med">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prstGeom prst="rect">
            <a:avLst/>
          </a:prstGeo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stStyle>
          <a:p>
            <a:pPr lvl="0"/>
            <a:r>
              <a:rPr lang="en-US" dirty="0" smtClean="0"/>
              <a:t>source code</a:t>
            </a:r>
          </a:p>
        </p:txBody>
      </p:sp>
      <p:sp>
        <p:nvSpPr>
          <p:cNvPr id="9" name="Content Placeholder 5"/>
          <p:cNvSpPr>
            <a:spLocks noGrp="1"/>
          </p:cNvSpPr>
          <p:nvPr>
            <p:ph sz="quarter" idx="12"/>
          </p:nvPr>
        </p:nvSpPr>
        <p:spPr>
          <a:xfrm>
            <a:off x="609913" y="4999858"/>
            <a:ext cx="14934888" cy="3010555"/>
          </a:xfrm>
          <a:prstGeom prst="rect">
            <a:avLst/>
          </a:prstGeom>
        </p:spPr>
        <p:txBody>
          <a:bodyPr>
            <a:noAutofit/>
          </a:bodyPr>
          <a:lstStyle>
            <a:lvl1pPr>
              <a:defRPr sz="3200"/>
            </a:lvl1pPr>
            <a:lvl2pPr>
              <a:defRPr sz="3200"/>
            </a:lvl2pPr>
            <a:lvl3pPr>
              <a:defRPr sz="3200"/>
            </a:lvl3pPr>
            <a:lvl4pPr>
              <a:defRPr sz="3200"/>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prstGeom prst="rect">
            <a:avLst/>
          </a:prstGeo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0" name="Text Placeholder 13"/>
          <p:cNvSpPr>
            <a:spLocks noGrp="1"/>
          </p:cNvSpPr>
          <p:nvPr>
            <p:ph type="body" sz="quarter" idx="13" hasCustomPrompt="1"/>
          </p:nvPr>
        </p:nvSpPr>
        <p:spPr>
          <a:xfrm>
            <a:off x="621431" y="3444563"/>
            <a:ext cx="14925909" cy="626533"/>
          </a:xfrm>
          <a:prstGeom prst="rect">
            <a:avLst/>
          </a:prstGeo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220436269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Content Placeholder 3"/>
          <p:cNvSpPr>
            <a:spLocks noGrp="1"/>
          </p:cNvSpPr>
          <p:nvPr>
            <p:ph sz="quarter" idx="10" hasCustomPrompt="1"/>
          </p:nvPr>
        </p:nvSpPr>
        <p:spPr>
          <a:xfrm>
            <a:off x="1121104" y="2315963"/>
            <a:ext cx="14423693" cy="5580480"/>
          </a:xfrm>
          <a:prstGeom prst="rect">
            <a:avLst/>
          </a:prstGeo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prstGeom prst="rect">
            <a:avLst/>
          </a:prstGeom>
          <a:solidFill>
            <a:schemeClr val="tx2"/>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6" name="Content Placeholder 5"/>
          <p:cNvSpPr>
            <a:spLocks noGrp="1"/>
          </p:cNvSpPr>
          <p:nvPr>
            <p:ph sz="quarter" idx="12" hasCustomPrompt="1"/>
          </p:nvPr>
        </p:nvSpPr>
        <p:spPr>
          <a:xfrm>
            <a:off x="1127883" y="3228515"/>
            <a:ext cx="14420850" cy="557213"/>
          </a:xfrm>
          <a:prstGeom prst="rect">
            <a:avLst/>
          </a:prstGeo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
        <p:nvSpPr>
          <p:cNvPr id="2" name="Title 1"/>
          <p:cNvSpPr>
            <a:spLocks noGrp="1"/>
          </p:cNvSpPr>
          <p:nvPr>
            <p:ph type="title"/>
          </p:nvPr>
        </p:nvSpPr>
        <p:spPr/>
        <p:txBody>
          <a:bodyPr>
            <a:normAutofit/>
          </a:bodyPr>
          <a:lstStyle>
            <a:lvl1pPr>
              <a:defRPr sz="5870"/>
            </a:lvl1pPr>
          </a:lstStyle>
          <a:p>
            <a:r>
              <a:rPr lang="en-US" smtClean="0"/>
              <a:t>Click to edit Master title style</a:t>
            </a:r>
            <a:endParaRPr lang="en-US" dirty="0"/>
          </a:p>
        </p:txBody>
      </p:sp>
    </p:spTree>
    <p:extLst>
      <p:ext uri="{BB962C8B-B14F-4D97-AF65-F5344CB8AC3E}">
        <p14:creationId xmlns:p14="http://schemas.microsoft.com/office/powerpoint/2010/main" val="790160900"/>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p:bg>
      <p:bgPr>
        <a:gradFill rotWithShape="0">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7" name="Text Placeholder 4"/>
          <p:cNvSpPr>
            <a:spLocks noGrp="1"/>
          </p:cNvSpPr>
          <p:nvPr>
            <p:ph type="body" sz="quarter" idx="12"/>
          </p:nvPr>
        </p:nvSpPr>
        <p:spPr>
          <a:xfrm>
            <a:off x="650040"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p:txBody>
      </p:sp>
    </p:spTree>
    <p:extLst>
      <p:ext uri="{BB962C8B-B14F-4D97-AF65-F5344CB8AC3E}">
        <p14:creationId xmlns:p14="http://schemas.microsoft.com/office/powerpoint/2010/main" val="2747942789"/>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Content Placeholder 3"/>
          <p:cNvSpPr>
            <a:spLocks noGrp="1"/>
          </p:cNvSpPr>
          <p:nvPr>
            <p:ph sz="quarter" idx="10" hasCustomPrompt="1"/>
          </p:nvPr>
        </p:nvSpPr>
        <p:spPr>
          <a:xfrm>
            <a:off x="1121104" y="2315963"/>
            <a:ext cx="14423693" cy="5580480"/>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solidFill>
            <a:schemeClr val="tx2"/>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6" name="Content Placeholder 5"/>
          <p:cNvSpPr>
            <a:spLocks noGrp="1"/>
          </p:cNvSpPr>
          <p:nvPr>
            <p:ph sz="quarter" idx="12" hasCustomPrompt="1"/>
          </p:nvPr>
        </p:nvSpPr>
        <p:spPr>
          <a:xfrm>
            <a:off x="1127883" y="3228515"/>
            <a:ext cx="14420850" cy="557213"/>
          </a:xfr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
        <p:nvSpPr>
          <p:cNvPr id="2" name="Title 1"/>
          <p:cNvSpPr>
            <a:spLocks noGrp="1"/>
          </p:cNvSpPr>
          <p:nvPr>
            <p:ph type="title"/>
          </p:nvPr>
        </p:nvSpPr>
        <p:spPr/>
        <p:txBody>
          <a:bodyPr>
            <a:normAutofit/>
          </a:bodyPr>
          <a:lstStyle>
            <a:lvl1pPr>
              <a:defRPr sz="5870"/>
            </a:lvl1pPr>
          </a:lstStyle>
          <a:p>
            <a:r>
              <a:rPr lang="en-US" smtClean="0"/>
              <a:t>Click to edit Master title style</a:t>
            </a:r>
            <a:endParaRPr lang="en-US" dirty="0"/>
          </a:p>
        </p:txBody>
      </p:sp>
    </p:spTree>
    <p:extLst>
      <p:ext uri="{BB962C8B-B14F-4D97-AF65-F5344CB8AC3E}">
        <p14:creationId xmlns:p14="http://schemas.microsoft.com/office/powerpoint/2010/main" val="102551377"/>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mand - Example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Wingdings" charset="0"/>
              <a:buNone/>
              <a:tabLst/>
              <a:defRPr sz="2800"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command or result</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51027733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mand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6"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7" name="Straight Connector 6"/>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1121104" y="2315963"/>
            <a:ext cx="14423693" cy="5580480"/>
          </a:xfrm>
          <a:solidFill>
            <a:schemeClr val="accent4">
              <a:lumMod val="50000"/>
            </a:schemeClr>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smtClean="0"/>
              <a:t>RESULT</a:t>
            </a:r>
          </a:p>
        </p:txBody>
      </p:sp>
      <p:sp>
        <p:nvSpPr>
          <p:cNvPr id="5" name="Text Placeholder 4"/>
          <p:cNvSpPr>
            <a:spLocks noGrp="1"/>
          </p:cNvSpPr>
          <p:nvPr>
            <p:ph type="body" sz="quarter" idx="11" hasCustomPrompt="1"/>
          </p:nvPr>
        </p:nvSpPr>
        <p:spPr>
          <a:xfrm>
            <a:off x="1121104" y="1337149"/>
            <a:ext cx="14422528" cy="729785"/>
          </a:xfrm>
          <a:solidFill>
            <a:schemeClr val="accent4">
              <a:lumMod val="50000"/>
            </a:schemeClr>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smtClean="0"/>
              <a:t>&gt; command</a:t>
            </a:r>
          </a:p>
        </p:txBody>
      </p:sp>
      <p:sp>
        <p:nvSpPr>
          <p:cNvPr id="12" name="Content Placeholder 5"/>
          <p:cNvSpPr>
            <a:spLocks noGrp="1"/>
          </p:cNvSpPr>
          <p:nvPr>
            <p:ph sz="quarter" idx="12" hasCustomPrompt="1"/>
          </p:nvPr>
        </p:nvSpPr>
        <p:spPr>
          <a:xfrm>
            <a:off x="1127883" y="3228515"/>
            <a:ext cx="14420850" cy="557213"/>
          </a:xfr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smtClean="0"/>
              <a:t> </a:t>
            </a:r>
          </a:p>
        </p:txBody>
      </p:sp>
    </p:spTree>
    <p:extLst>
      <p:ext uri="{BB962C8B-B14F-4D97-AF65-F5344CB8AC3E}">
        <p14:creationId xmlns:p14="http://schemas.microsoft.com/office/powerpoint/2010/main" val="2871810393"/>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mand - Example - Blu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baseline="0"/>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accent4">
              <a:lumMod val="50000"/>
            </a:schemeClr>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200"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command or result</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3200"/>
            </a:lvl1pPr>
            <a:lvl2pPr>
              <a:defRPr sz="28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p:txBody>
      </p:sp>
    </p:spTree>
    <p:extLst>
      <p:ext uri="{BB962C8B-B14F-4D97-AF65-F5344CB8AC3E}">
        <p14:creationId xmlns:p14="http://schemas.microsoft.com/office/powerpoint/2010/main" val="1261112955"/>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3250" y="1336675"/>
            <a:ext cx="412750" cy="571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 name="Title 1"/>
          <p:cNvSpPr>
            <a:spLocks noGrp="1"/>
          </p:cNvSpPr>
          <p:nvPr>
            <p:ph type="title"/>
          </p:nvPr>
        </p:nvSpPr>
        <p:spPr>
          <a:xfrm>
            <a:off x="609600" y="304800"/>
            <a:ext cx="14935200" cy="827577"/>
          </a:xfrm>
        </p:spPr>
        <p:txBody>
          <a:bodyPr/>
          <a:lstStyle>
            <a:lvl1pPr>
              <a:defRPr sz="5867"/>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vl2pPr>
              <a:defRPr sz="3200"/>
            </a:lvl2pPr>
            <a:lvl3pPr>
              <a:defRPr sz="3200"/>
            </a:lvl3pPr>
            <a:lvl4pPr>
              <a:defRPr sz="3200"/>
            </a:lvl4pPr>
            <a:lvl5pPr>
              <a:defRPr sz="3200"/>
            </a:lvl5pPr>
          </a:lstStyle>
          <a:p>
            <a:pPr lvl="0"/>
            <a:r>
              <a:rPr lang="en-US" dirty="0" smtClean="0"/>
              <a:t>SOURCE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Autofit/>
          </a:bodyPr>
          <a:lstStyle>
            <a:lvl1pPr marL="0" indent="0">
              <a:buNone/>
              <a:defRPr sz="2800" b="1">
                <a:latin typeface="Courier New" panose="02070309020205020404" pitchFamily="49" charset="0"/>
                <a:cs typeface="Courier New" panose="02070309020205020404" pitchFamily="49" charset="0"/>
              </a:defRPr>
            </a:lvl1pPr>
          </a:lstStyle>
          <a:p>
            <a:pPr lvl="0"/>
            <a:r>
              <a:rPr lang="en-US" dirty="0" smtClean="0"/>
              <a:t>/</a:t>
            </a:r>
            <a:r>
              <a:rPr lang="en-US" dirty="0" err="1" smtClean="0"/>
              <a:t>filepath</a:t>
            </a:r>
            <a:r>
              <a:rPr lang="en-US" dirty="0" smtClean="0"/>
              <a:t>/</a:t>
            </a:r>
            <a:r>
              <a:rPr lang="en-US" dirty="0" err="1" smtClean="0"/>
              <a:t>file.rb</a:t>
            </a:r>
            <a:endParaRPr lang="en-US" dirty="0" smtClean="0"/>
          </a:p>
        </p:txBody>
      </p:sp>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263269781"/>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4935200" cy="827577"/>
          </a:xfrm>
        </p:spPr>
        <p:txBody>
          <a:bodyPr/>
          <a:lstStyle>
            <a:lvl1pPr>
              <a:defRPr sz="5867"/>
            </a:lvl1pPr>
          </a:lstStyle>
          <a:p>
            <a:r>
              <a:rPr lang="en-US" smtClean="0"/>
              <a:t>Click to edit Master title style</a:t>
            </a:r>
            <a:endParaRPr lang="en-US" dirty="0"/>
          </a:p>
        </p:txBody>
      </p:sp>
      <p:sp>
        <p:nvSpPr>
          <p:cNvPr id="16" name="Content Placeholder 3"/>
          <p:cNvSpPr>
            <a:spLocks noGrp="1"/>
          </p:cNvSpPr>
          <p:nvPr>
            <p:ph sz="quarter" idx="10" hasCustomPrompt="1"/>
          </p:nvPr>
        </p:nvSpPr>
        <p:spPr>
          <a:xfrm>
            <a:off x="609914" y="1348277"/>
            <a:ext cx="14934884" cy="6694698"/>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baseline="0">
                <a:latin typeface="Courier New" panose="02070309020205020404" pitchFamily="49" charset="0"/>
                <a:cs typeface="Courier New" panose="02070309020205020404" pitchFamily="49" charset="0"/>
              </a:defRPr>
            </a:lvl1pPr>
          </a:lstStyle>
          <a:p>
            <a:pPr lvl="0"/>
            <a:r>
              <a:rPr lang="en-US" dirty="0" smtClean="0"/>
              <a:t>source code without a file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smtClean="0"/>
              <a:t>+</a:t>
            </a:r>
          </a:p>
        </p:txBody>
      </p:sp>
    </p:spTree>
    <p:extLst>
      <p:ext uri="{BB962C8B-B14F-4D97-AF65-F5344CB8AC3E}">
        <p14:creationId xmlns:p14="http://schemas.microsoft.com/office/powerpoint/2010/main" val="953360727"/>
      </p:ext>
    </p:extLst>
  </p:cSld>
  <p:clrMapOvr>
    <a:overrideClrMapping bg1="lt1" tx1="dk1" bg2="lt2" tx2="dk2" accent1="accent1" accent2="accent2" accent3="accent3" accent4="accent4" accent5="accent5" accent6="accent6" hlink="hlink" folHlink="folHlink"/>
  </p:clrMapOvr>
  <p:transition spd="med">
    <p:fade/>
  </p:transition>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theme" Target="../theme/theme2.xml"/><Relationship Id="rId12" Type="http://schemas.openxmlformats.org/officeDocument/2006/relationships/image" Target="../media/image1.png"/><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 Id="rId9" Type="http://schemas.openxmlformats.org/officeDocument/2006/relationships/slideLayout" Target="../slideLayouts/slideLayout26.xml"/><Relationship Id="rId10"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8675"/>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0" y="1524000"/>
            <a:ext cx="14938375" cy="6421438"/>
          </a:xfrm>
          <a:prstGeom prst="rect">
            <a:avLst/>
          </a:prstGeom>
        </p:spPr>
        <p:txBody>
          <a:bodyPr vert="horz" wrap="square" lIns="0" tIns="0" rIns="0" bIns="0" rtlCol="0">
            <a:normAutofit/>
          </a:bodyPr>
          <a:lstStyle/>
          <a:p>
            <a:pPr lvl="0"/>
            <a:r>
              <a:rPr lang="en-US" dirty="0" smtClean="0"/>
              <a:t>Click to edit Master text styles</a:t>
            </a:r>
          </a:p>
          <a:p>
            <a:pPr lvl="1"/>
            <a:r>
              <a:rPr lang="en-US" dirty="0" smtClean="0"/>
              <a:t>Second level</a:t>
            </a:r>
          </a:p>
          <a:p>
            <a:pPr lvl="2"/>
            <a:r>
              <a:rPr lang="en-US" dirty="0" smtClean="0"/>
              <a:t>Third level</a:t>
            </a:r>
          </a:p>
        </p:txBody>
      </p:sp>
      <p:pic>
        <p:nvPicPr>
          <p:cNvPr id="1028" name="Picture 6"/>
          <p:cNvPicPr>
            <a:picLocks noChangeAspect="1"/>
          </p:cNvPicPr>
          <p:nvPr/>
        </p:nvPicPr>
        <p:blipFill>
          <a:blip r:embed="rId19">
            <a:extLst>
              <a:ext uri="{28A0092B-C50C-407E-A947-70E740481C1C}">
                <a14:useLocalDpi xmlns:a14="http://schemas.microsoft.com/office/drawing/2010/main" val="0"/>
              </a:ext>
            </a:extLst>
          </a:blip>
          <a:srcRect/>
          <a:stretch>
            <a:fillRect/>
          </a:stretch>
        </p:blipFill>
        <p:spPr bwMode="auto">
          <a:xfrm>
            <a:off x="15143163" y="8178800"/>
            <a:ext cx="950912" cy="1039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alpha val="50000"/>
              </a:schemeClr>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596900" y="8456613"/>
            <a:ext cx="5394325" cy="477837"/>
          </a:xfrm>
          <a:prstGeom prst="rect">
            <a:avLst/>
          </a:prstGeom>
        </p:spPr>
        <p:txBody>
          <a:bodyPr tIns="91440" bIns="91440">
            <a:normAutofit fontScale="92500" lnSpcReduction="20000"/>
          </a:bodyPr>
          <a:lstStyle/>
          <a:p>
            <a:pPr defTabSz="1219120" fontAlgn="auto">
              <a:spcBef>
                <a:spcPts val="0"/>
              </a:spcBef>
              <a:spcAft>
                <a:spcPts val="0"/>
              </a:spcAft>
              <a:defRPr/>
            </a:pPr>
            <a:r>
              <a:rPr lang="en-US" dirty="0">
                <a:solidFill>
                  <a:srgbClr val="7D868C"/>
                </a:solidFill>
                <a:latin typeface="+mn-lt"/>
                <a:ea typeface="+mn-ea"/>
                <a:cs typeface="+mn-cs"/>
              </a:rPr>
              <a:t>©</a:t>
            </a:r>
            <a:r>
              <a:rPr lang="en-US" dirty="0" smtClean="0">
                <a:solidFill>
                  <a:srgbClr val="7D868C"/>
                </a:solidFill>
                <a:latin typeface="+mn-lt"/>
                <a:ea typeface="+mn-ea"/>
                <a:cs typeface="+mn-cs"/>
              </a:rPr>
              <a:t>2016 </a:t>
            </a:r>
            <a:r>
              <a:rPr lang="en-US" dirty="0">
                <a:solidFill>
                  <a:srgbClr val="7D868C"/>
                </a:solidFill>
                <a:latin typeface="+mn-lt"/>
                <a:ea typeface="+mn-ea"/>
                <a:cs typeface="+mn-cs"/>
              </a:rPr>
              <a:t>Chef Software Inc</a:t>
            </a:r>
            <a:r>
              <a:rPr lang="en-US" dirty="0">
                <a:latin typeface="+mn-lt"/>
                <a:ea typeface="+mn-ea"/>
                <a:cs typeface="+mn-cs"/>
              </a:rPr>
              <a:t>.</a:t>
            </a:r>
          </a:p>
          <a:p>
            <a:pPr defTabSz="1219120" fontAlgn="auto">
              <a:spcBef>
                <a:spcPts val="0"/>
              </a:spcBef>
              <a:spcAft>
                <a:spcPts val="0"/>
              </a:spcAft>
              <a:defRPr/>
            </a:pPr>
            <a:endParaRPr lang="en-US" dirty="0">
              <a:latin typeface="+mn-lt"/>
              <a:ea typeface="+mn-ea"/>
              <a:cs typeface="+mn-cs"/>
            </a:endParaRPr>
          </a:p>
        </p:txBody>
      </p:sp>
      <p:sp>
        <p:nvSpPr>
          <p:cNvPr id="5" name="TextBox 4"/>
          <p:cNvSpPr txBox="1"/>
          <p:nvPr/>
        </p:nvSpPr>
        <p:spPr bwMode="white">
          <a:xfrm>
            <a:off x="7410450" y="8456613"/>
            <a:ext cx="1435100" cy="522287"/>
          </a:xfrm>
          <a:prstGeom prst="rect">
            <a:avLst/>
          </a:prstGeom>
        </p:spPr>
        <p:txBody>
          <a:bodyPr tIns="91440" bIns="91440">
            <a:normAutofit lnSpcReduction="10000"/>
          </a:bodyPr>
          <a:lstStyle/>
          <a:p>
            <a:pPr algn="ctr" defTabSz="1219120" fontAlgn="auto">
              <a:spcBef>
                <a:spcPts val="0"/>
              </a:spcBef>
              <a:spcAft>
                <a:spcPts val="0"/>
              </a:spcAft>
              <a:defRPr/>
            </a:pPr>
            <a:r>
              <a:rPr lang="en-US" dirty="0">
                <a:solidFill>
                  <a:srgbClr val="7F7F7F"/>
                </a:solidFill>
                <a:latin typeface="+mn-lt"/>
                <a:ea typeface="+mn-ea"/>
                <a:cs typeface="+mn-cs"/>
              </a:rPr>
              <a:t>1-</a:t>
            </a:r>
            <a:fld id="{F0B79B2F-E1DD-4D43-95B3-EA08C411D807}" type="slidenum">
              <a:rPr lang="en-US">
                <a:solidFill>
                  <a:srgbClr val="7F7F7F"/>
                </a:solidFill>
                <a:latin typeface="+mn-lt"/>
                <a:ea typeface="+mn-ea"/>
                <a:cs typeface="+mn-cs"/>
              </a:rPr>
              <a:pPr algn="ctr" defTabSz="1219120" fontAlgn="auto">
                <a:spcBef>
                  <a:spcPts val="0"/>
                </a:spcBef>
                <a:spcAft>
                  <a:spcPts val="0"/>
                </a:spcAft>
                <a:defRPr/>
              </a:pPr>
              <a:t>‹#›</a:t>
            </a:fld>
            <a:endParaRPr lang="en-US" dirty="0">
              <a:solidFill>
                <a:srgbClr val="7F7F7F"/>
              </a:solidFill>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824" r:id="rId1"/>
    <p:sldLayoutId id="2147483867" r:id="rId2"/>
    <p:sldLayoutId id="2147483825" r:id="rId3"/>
    <p:sldLayoutId id="2147483833" r:id="rId4"/>
    <p:sldLayoutId id="2147483834" r:id="rId5"/>
    <p:sldLayoutId id="2147483835" r:id="rId6"/>
    <p:sldLayoutId id="2147483836" r:id="rId7"/>
    <p:sldLayoutId id="2147483837" r:id="rId8"/>
    <p:sldLayoutId id="2147483838" r:id="rId9"/>
    <p:sldLayoutId id="2147483839" r:id="rId10"/>
    <p:sldLayoutId id="2147483840" r:id="rId11"/>
    <p:sldLayoutId id="2147483841" r:id="rId12"/>
    <p:sldLayoutId id="2147483872" r:id="rId13"/>
    <p:sldLayoutId id="2147483843" r:id="rId14"/>
    <p:sldLayoutId id="2147483871" r:id="rId15"/>
    <p:sldLayoutId id="2147483876" r:id="rId16"/>
    <p:sldLayoutId id="2147483877" r:id="rId17"/>
  </p:sldLayoutIdLst>
  <p:transition spd="med">
    <p:fade/>
  </p:transition>
  <p:timing>
    <p:tnLst>
      <p:par>
        <p:cTn id="1" dur="indefinite" restart="never" nodeType="tmRoot"/>
      </p:par>
    </p:tnLst>
  </p:timing>
  <p:hf hdr="0" dt="0"/>
  <p:txStyles>
    <p:titleStyle>
      <a:lvl1pPr algn="l" defTabSz="1217613" rtl="0" eaLnBrk="1" fontAlgn="base" hangingPunct="1">
        <a:lnSpc>
          <a:spcPct val="90000"/>
        </a:lnSpc>
        <a:spcBef>
          <a:spcPct val="0"/>
        </a:spcBef>
        <a:spcAft>
          <a:spcPct val="0"/>
        </a:spcAft>
        <a:defRPr lang="en-US" sz="5800" b="1" kern="1200" dirty="0">
          <a:ln w="3175">
            <a:noFill/>
          </a:ln>
          <a:solidFill>
            <a:schemeClr val="accent1"/>
          </a:solidFill>
          <a:latin typeface="+mj-lt"/>
          <a:ea typeface="ＭＳ Ｐゴシック" charset="0"/>
          <a:cs typeface="Arial" charset="0"/>
        </a:defRPr>
      </a:lvl1pPr>
      <a:lvl2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2pPr>
      <a:lvl3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3pPr>
      <a:lvl4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4pPr>
      <a:lvl5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5pPr>
      <a:lvl6pPr marL="4572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6pPr>
      <a:lvl7pPr marL="9144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7pPr>
      <a:lvl8pPr marL="13716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8pPr>
      <a:lvl9pPr marL="18288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9pPr>
    </p:titleStyle>
    <p:bodyStyle>
      <a:lvl1pPr algn="l" defTabSz="1217613" rtl="0" eaLnBrk="1" fontAlgn="base" hangingPunct="1">
        <a:spcBef>
          <a:spcPts val="800"/>
        </a:spcBef>
        <a:spcAft>
          <a:spcPct val="0"/>
        </a:spcAft>
        <a:buSzPct val="90000"/>
        <a:buFont typeface="Arial" charset="0"/>
        <a:defRPr sz="3200" kern="1200">
          <a:solidFill>
            <a:srgbClr val="3E4346"/>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8675"/>
          </a:xfrm>
          <a:prstGeom prst="rect">
            <a:avLst/>
          </a:prstGeom>
        </p:spPr>
        <p:txBody>
          <a:bodyPr vert="horz" wrap="square" lIns="0" tIns="0" rIns="0" bIns="0" rtlCol="0" anchor="t" anchorCtr="0">
            <a:normAutofit/>
          </a:bodyPr>
          <a:lstStyle/>
          <a:p>
            <a:r>
              <a:rPr lang="en-CA" dirty="0" smtClean="0"/>
              <a:t>Title Text</a:t>
            </a:r>
            <a:endParaRPr lang="en-US" dirty="0"/>
          </a:p>
        </p:txBody>
      </p:sp>
      <p:pic>
        <p:nvPicPr>
          <p:cNvPr id="1028" name="Picture 6"/>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5143163" y="8178800"/>
            <a:ext cx="950912" cy="10398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alpha val="50000"/>
              </a:schemeClr>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596900" y="8456613"/>
            <a:ext cx="5394325" cy="477837"/>
          </a:xfrm>
          <a:prstGeom prst="rect">
            <a:avLst/>
          </a:prstGeom>
        </p:spPr>
        <p:txBody>
          <a:bodyPr tIns="91440" bIns="91440">
            <a:normAutofit fontScale="92500" lnSpcReduction="20000"/>
          </a:bodyPr>
          <a:lstStyle/>
          <a:p>
            <a:pPr defTabSz="1219120" fontAlgn="auto">
              <a:spcBef>
                <a:spcPts val="0"/>
              </a:spcBef>
              <a:spcAft>
                <a:spcPts val="0"/>
              </a:spcAft>
              <a:defRPr/>
            </a:pPr>
            <a:r>
              <a:rPr lang="en-US" dirty="0">
                <a:solidFill>
                  <a:srgbClr val="7D868C"/>
                </a:solidFill>
                <a:latin typeface="+mn-lt"/>
                <a:ea typeface="+mn-ea"/>
                <a:cs typeface="+mn-cs"/>
              </a:rPr>
              <a:t>©</a:t>
            </a:r>
            <a:r>
              <a:rPr lang="en-US" dirty="0" smtClean="0">
                <a:solidFill>
                  <a:srgbClr val="7D868C"/>
                </a:solidFill>
                <a:latin typeface="+mn-lt"/>
                <a:ea typeface="+mn-ea"/>
                <a:cs typeface="+mn-cs"/>
              </a:rPr>
              <a:t>2016 </a:t>
            </a:r>
            <a:r>
              <a:rPr lang="en-US" dirty="0">
                <a:solidFill>
                  <a:srgbClr val="7D868C"/>
                </a:solidFill>
                <a:latin typeface="+mn-lt"/>
                <a:ea typeface="+mn-ea"/>
                <a:cs typeface="+mn-cs"/>
              </a:rPr>
              <a:t>Chef Software Inc</a:t>
            </a:r>
            <a:r>
              <a:rPr lang="en-US" dirty="0">
                <a:latin typeface="+mn-lt"/>
                <a:ea typeface="+mn-ea"/>
                <a:cs typeface="+mn-cs"/>
              </a:rPr>
              <a:t>.</a:t>
            </a:r>
          </a:p>
          <a:p>
            <a:pPr defTabSz="1219120" fontAlgn="auto">
              <a:spcBef>
                <a:spcPts val="0"/>
              </a:spcBef>
              <a:spcAft>
                <a:spcPts val="0"/>
              </a:spcAft>
              <a:defRPr/>
            </a:pPr>
            <a:endParaRPr lang="en-US" dirty="0">
              <a:latin typeface="+mn-lt"/>
              <a:ea typeface="+mn-ea"/>
              <a:cs typeface="+mn-cs"/>
            </a:endParaRPr>
          </a:p>
        </p:txBody>
      </p:sp>
      <p:sp>
        <p:nvSpPr>
          <p:cNvPr id="5" name="TextBox 4"/>
          <p:cNvSpPr txBox="1"/>
          <p:nvPr/>
        </p:nvSpPr>
        <p:spPr bwMode="white">
          <a:xfrm>
            <a:off x="7410450" y="8456613"/>
            <a:ext cx="1435100" cy="522287"/>
          </a:xfrm>
          <a:prstGeom prst="rect">
            <a:avLst/>
          </a:prstGeom>
        </p:spPr>
        <p:txBody>
          <a:bodyPr tIns="91440" bIns="91440">
            <a:normAutofit lnSpcReduction="10000"/>
          </a:bodyPr>
          <a:lstStyle/>
          <a:p>
            <a:pPr algn="ctr" defTabSz="1219120" fontAlgn="auto">
              <a:spcBef>
                <a:spcPts val="0"/>
              </a:spcBef>
              <a:spcAft>
                <a:spcPts val="0"/>
              </a:spcAft>
              <a:defRPr/>
            </a:pPr>
            <a:r>
              <a:rPr lang="en-US" dirty="0">
                <a:solidFill>
                  <a:srgbClr val="7F7F7F"/>
                </a:solidFill>
                <a:latin typeface="+mn-lt"/>
                <a:ea typeface="+mn-ea"/>
                <a:cs typeface="+mn-cs"/>
              </a:rPr>
              <a:t>1-</a:t>
            </a:r>
            <a:fld id="{F0B79B2F-E1DD-4D43-95B3-EA08C411D807}" type="slidenum">
              <a:rPr lang="en-US">
                <a:solidFill>
                  <a:srgbClr val="7F7F7F"/>
                </a:solidFill>
                <a:latin typeface="+mn-lt"/>
                <a:ea typeface="+mn-ea"/>
                <a:cs typeface="+mn-cs"/>
              </a:rPr>
              <a:pPr algn="ctr" defTabSz="1219120" fontAlgn="auto">
                <a:spcBef>
                  <a:spcPts val="0"/>
                </a:spcBef>
                <a:spcAft>
                  <a:spcPts val="0"/>
                </a:spcAft>
                <a:defRPr/>
              </a:pPr>
              <a:t>‹#›</a:t>
            </a:fld>
            <a:endParaRPr lang="en-US" dirty="0">
              <a:solidFill>
                <a:srgbClr val="7F7F7F"/>
              </a:solidFill>
              <a:latin typeface="+mn-lt"/>
              <a:ea typeface="+mn-ea"/>
              <a:cs typeface="+mn-cs"/>
            </a:endParaRPr>
          </a:p>
        </p:txBody>
      </p:sp>
      <p:sp>
        <p:nvSpPr>
          <p:cNvPr id="9" name="Rectangle 8"/>
          <p:cNvSpPr/>
          <p:nvPr/>
        </p:nvSpPr>
        <p:spPr bwMode="auto">
          <a:xfrm>
            <a:off x="0" y="0"/>
            <a:ext cx="16256000" cy="2741083"/>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lIns="121915" tIns="60957" rIns="121915" bIns="60957" anchor="ctr"/>
          <a:lstStyle/>
          <a:p>
            <a:pPr algn="ctr" defTabSz="1218768" fontAlgn="auto">
              <a:spcBef>
                <a:spcPts val="0"/>
              </a:spcBef>
              <a:spcAft>
                <a:spcPts val="0"/>
              </a:spcAft>
              <a:defRPr/>
            </a:pPr>
            <a:endParaRPr lang="en-US" sz="3200" dirty="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27972342"/>
      </p:ext>
    </p:extLst>
  </p:cSld>
  <p:clrMap bg1="lt1" tx1="dk1" bg2="lt2" tx2="dk2" accent1="accent1" accent2="accent2" accent3="accent3" accent4="accent4" accent5="accent5" accent6="accent6" hlink="hlink" folHlink="folHlink"/>
  <p:sldLayoutIdLst>
    <p:sldLayoutId id="2147483850" r:id="rId1"/>
    <p:sldLayoutId id="2147483851" r:id="rId2"/>
    <p:sldLayoutId id="2147483852" r:id="rId3"/>
    <p:sldLayoutId id="2147483853" r:id="rId4"/>
    <p:sldLayoutId id="2147483854" r:id="rId5"/>
    <p:sldLayoutId id="2147483855" r:id="rId6"/>
    <p:sldLayoutId id="2147483856" r:id="rId7"/>
    <p:sldLayoutId id="2147483866" r:id="rId8"/>
    <p:sldLayoutId id="2147483873" r:id="rId9"/>
    <p:sldLayoutId id="2147483874" r:id="rId10"/>
  </p:sldLayoutIdLst>
  <p:transition spd="med">
    <p:fade/>
  </p:transition>
  <p:timing>
    <p:tnLst>
      <p:par>
        <p:cTn id="1" dur="indefinite" restart="never" nodeType="tmRoot"/>
      </p:par>
    </p:tnLst>
  </p:timing>
  <p:hf hdr="0" dt="0"/>
  <p:txStyles>
    <p:titleStyle>
      <a:lvl1pPr algn="l" defTabSz="1217613" rtl="0" eaLnBrk="1" fontAlgn="base" hangingPunct="1">
        <a:lnSpc>
          <a:spcPct val="90000"/>
        </a:lnSpc>
        <a:spcBef>
          <a:spcPct val="0"/>
        </a:spcBef>
        <a:spcAft>
          <a:spcPct val="0"/>
        </a:spcAft>
        <a:defRPr lang="en-US" sz="5800" b="1" kern="1200" dirty="0">
          <a:ln w="3175">
            <a:noFill/>
          </a:ln>
          <a:solidFill>
            <a:schemeClr val="accent1"/>
          </a:solidFill>
          <a:latin typeface="+mj-lt"/>
          <a:ea typeface="ＭＳ Ｐゴシック" charset="0"/>
          <a:cs typeface="Arial" charset="0"/>
        </a:defRPr>
      </a:lvl1pPr>
      <a:lvl2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2pPr>
      <a:lvl3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3pPr>
      <a:lvl4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4pPr>
      <a:lvl5pPr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5pPr>
      <a:lvl6pPr marL="4572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6pPr>
      <a:lvl7pPr marL="9144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7pPr>
      <a:lvl8pPr marL="13716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8pPr>
      <a:lvl9pPr marL="1828800" algn="l" defTabSz="1217613" rtl="0" eaLnBrk="1" fontAlgn="base" hangingPunct="1">
        <a:lnSpc>
          <a:spcPct val="90000"/>
        </a:lnSpc>
        <a:spcBef>
          <a:spcPct val="0"/>
        </a:spcBef>
        <a:spcAft>
          <a:spcPct val="0"/>
        </a:spcAft>
        <a:defRPr sz="5800" b="1">
          <a:solidFill>
            <a:schemeClr val="accent1"/>
          </a:solidFill>
          <a:latin typeface="Arial" charset="0"/>
          <a:ea typeface="ＭＳ Ｐゴシック" charset="0"/>
        </a:defRPr>
      </a:lvl9pPr>
    </p:titleStyle>
    <p:bodyStyle>
      <a:lvl1pPr algn="l" defTabSz="1217613" rtl="0" eaLnBrk="1" fontAlgn="base" hangingPunct="1">
        <a:spcBef>
          <a:spcPts val="800"/>
        </a:spcBef>
        <a:spcAft>
          <a:spcPct val="0"/>
        </a:spcAft>
        <a:buSzPct val="90000"/>
        <a:buFont typeface="Arial" charset="0"/>
        <a:defRPr sz="3200" kern="1200">
          <a:solidFill>
            <a:srgbClr val="3E4346"/>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0.xml"/><Relationship Id="rId3" Type="http://schemas.openxmlformats.org/officeDocument/2006/relationships/hyperlink" Target="http://docs.chef.io/cookbooks.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hyperlink" Target="https://docs.chef.io/ctl_chef.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s.html" TargetMode="Externa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package.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6.emf"/><Relationship Id="rId4" Type="http://schemas.openxmlformats.org/officeDocument/2006/relationships/image" Target="../media/image17.emf"/><Relationship Id="rId5" Type="http://schemas.openxmlformats.org/officeDocument/2006/relationships/image" Target="../media/image18.emf"/><Relationship Id="rId6" Type="http://schemas.openxmlformats.org/officeDocument/2006/relationships/image" Target="../media/image19.emf"/><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chef_client.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group.html"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ce_user.html"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remote_file.html" TargetMode="Externa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directory.html"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execute.html" TargetMode="Externa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directory.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execute.html" TargetMode="Externa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hyperlink" Target="https://docs.chef.io/resource_template.html" TargetMode="Externa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0.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hyperlink" Target="https://learn.chef.io/" TargetMode="External"/><Relationship Id="rId3" Type="http://schemas.openxmlformats.org/officeDocument/2006/relationships/hyperlink" Target="https://learn.chef.io/skills/joy-of-automating-episode-1/" TargetMode="Externa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Chef: Scripts to Recipes</a:t>
            </a:r>
            <a:endParaRPr lang="en-US" dirty="0"/>
          </a:p>
        </p:txBody>
      </p:sp>
      <p:sp>
        <p:nvSpPr>
          <p:cNvPr id="3" name="Text Placeholder 2"/>
          <p:cNvSpPr>
            <a:spLocks noGrp="1"/>
          </p:cNvSpPr>
          <p:nvPr>
            <p:ph type="body" sz="quarter" idx="10"/>
          </p:nvPr>
        </p:nvSpPr>
        <p:spPr>
          <a:xfrm>
            <a:off x="3013752" y="4187115"/>
            <a:ext cx="10972800" cy="738664"/>
          </a:xfrm>
        </p:spPr>
        <p:txBody>
          <a:bodyPr/>
          <a:lstStyle/>
          <a:p>
            <a:r>
              <a:rPr lang="en-US" sz="3600" dirty="0" smtClean="0"/>
              <a:t>Installing Tomcat 8 on CentOS 6.7</a:t>
            </a:r>
            <a:endParaRPr lang="en-US" sz="3600" dirty="0"/>
          </a:p>
        </p:txBody>
      </p:sp>
    </p:spTree>
    <p:extLst>
      <p:ext uri="{BB962C8B-B14F-4D97-AF65-F5344CB8AC3E}">
        <p14:creationId xmlns:p14="http://schemas.microsoft.com/office/powerpoint/2010/main" val="2291739950"/>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Installing Tomcat</a:t>
            </a:r>
            <a:endParaRPr lang="en-US" dirty="0"/>
          </a:p>
        </p:txBody>
      </p:sp>
      <p:sp>
        <p:nvSpPr>
          <p:cNvPr id="3" name="Subtitle 2"/>
          <p:cNvSpPr>
            <a:spLocks noGrp="1"/>
          </p:cNvSpPr>
          <p:nvPr>
            <p:ph type="subTitle" idx="1"/>
          </p:nvPr>
        </p:nvSpPr>
        <p:spPr/>
        <p:txBody>
          <a:bodyPr/>
          <a:lstStyle/>
          <a:p>
            <a:r>
              <a:rPr lang="en-US" dirty="0" smtClean="0"/>
              <a:t>As an exercise you have been tasked with installing Tomcat 8 on a CentOS 6.7 node. We have provided you the machine and have already installed the tools.</a:t>
            </a:r>
          </a:p>
          <a:p>
            <a:endParaRPr lang="en-US" dirty="0"/>
          </a:p>
          <a:p>
            <a:r>
              <a:rPr lang="en-US" dirty="0" smtClean="0"/>
              <a:t>Together we are going to walk through the process of writing Chef code and then applying it to the system to explore the various tools and important concepts within Chef.</a:t>
            </a:r>
            <a:endParaRPr lang="en-US" dirty="0"/>
          </a:p>
        </p:txBody>
      </p:sp>
    </p:spTree>
    <p:extLst>
      <p:ext uri="{BB962C8B-B14F-4D97-AF65-F5344CB8AC3E}">
        <p14:creationId xmlns:p14="http://schemas.microsoft.com/office/powerpoint/2010/main" val="545053703"/>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We've got this script that works in a file or on our Wiki. Could I automate the creation with Chef?</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Create a cookbook</a:t>
            </a:r>
          </a:p>
          <a:p>
            <a:pPr marL="342900" indent="-342900">
              <a:buFont typeface="Wingdings" charset="2"/>
              <a:buChar char="q"/>
            </a:pPr>
            <a:r>
              <a:rPr lang="en-US" dirty="0" smtClean="0"/>
              <a:t>Write tests</a:t>
            </a:r>
          </a:p>
          <a:p>
            <a:pPr marL="342900" indent="-342900">
              <a:buFont typeface="Wingdings" charset="2"/>
              <a:buChar char="q"/>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895923363"/>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a:t>
            </a:r>
            <a:endParaRPr lang="en-US" dirty="0"/>
          </a:p>
        </p:txBody>
      </p:sp>
      <p:sp>
        <p:nvSpPr>
          <p:cNvPr id="3" name="Subtitle 2"/>
          <p:cNvSpPr>
            <a:spLocks noGrp="1"/>
          </p:cNvSpPr>
          <p:nvPr>
            <p:ph type="subTitle" idx="1"/>
          </p:nvPr>
        </p:nvSpPr>
        <p:spPr/>
        <p:txBody>
          <a:bodyPr/>
          <a:lstStyle/>
          <a:p>
            <a:r>
              <a:rPr lang="en-US" dirty="0"/>
              <a:t>A Chef cookbook is the fundamental unit of configuration and policy distribution. </a:t>
            </a:r>
          </a:p>
          <a:p>
            <a:endParaRPr lang="en-US" dirty="0"/>
          </a:p>
          <a:p>
            <a:r>
              <a:rPr lang="en-US" dirty="0"/>
              <a:t>Each cookbook defines a scenario, such as everything needed to install and configure MySQL, and then it contains all of the components that are required to support that scenario</a:t>
            </a:r>
            <a:r>
              <a:rPr lang="en-US" dirty="0" smtClean="0"/>
              <a:t>.</a:t>
            </a:r>
            <a:endParaRPr lang="en-US" dirty="0"/>
          </a:p>
        </p:txBody>
      </p:sp>
      <p:sp>
        <p:nvSpPr>
          <p:cNvPr id="4" name="TextBox 3"/>
          <p:cNvSpPr txBox="1"/>
          <p:nvPr/>
        </p:nvSpPr>
        <p:spPr bwMode="white">
          <a:xfrm>
            <a:off x="4800600" y="6742766"/>
            <a:ext cx="6654800" cy="914400"/>
          </a:xfrm>
          <a:prstGeom prst="rect">
            <a:avLst/>
          </a:prstGeom>
        </p:spPr>
        <p:txBody>
          <a:bodyPr vert="horz" wrap="none" lIns="91440" tIns="91440" rIns="91440" bIns="91440" rtlCol="0">
            <a:normAutofit/>
          </a:bodyPr>
          <a:lstStyle/>
          <a:p>
            <a:pPr algn="ctr"/>
            <a:r>
              <a:rPr lang="en-US" sz="4000" dirty="0" smtClean="0">
                <a:cs typeface="Courier New" panose="02070309020205020404" pitchFamily="49" charset="0"/>
                <a:hlinkClick r:id="rId3"/>
              </a:rPr>
              <a:t>docs.chef.io/cookbooks.html</a:t>
            </a:r>
            <a:endParaRPr lang="en-US" sz="4000" dirty="0" smtClean="0"/>
          </a:p>
        </p:txBody>
      </p:sp>
    </p:spTree>
    <p:extLst>
      <p:ext uri="{BB962C8B-B14F-4D97-AF65-F5344CB8AC3E}">
        <p14:creationId xmlns:p14="http://schemas.microsoft.com/office/powerpoint/2010/main" val="4133372842"/>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a:t>
            </a:r>
            <a:endParaRPr lang="en-US" dirty="0"/>
          </a:p>
        </p:txBody>
      </p:sp>
      <p:sp>
        <p:nvSpPr>
          <p:cNvPr id="3" name="Subtitle 2"/>
          <p:cNvSpPr>
            <a:spLocks noGrp="1"/>
          </p:cNvSpPr>
          <p:nvPr>
            <p:ph type="subTitle" idx="1"/>
          </p:nvPr>
        </p:nvSpPr>
        <p:spPr/>
        <p:txBody>
          <a:bodyPr/>
          <a:lstStyle/>
          <a:p>
            <a:r>
              <a:rPr lang="en-US" dirty="0"/>
              <a:t>An executable program that allows you generate cookbooks and cookbook components.</a:t>
            </a:r>
          </a:p>
        </p:txBody>
      </p:sp>
      <p:sp>
        <p:nvSpPr>
          <p:cNvPr id="4" name="TextBox 3"/>
          <p:cNvSpPr txBox="1"/>
          <p:nvPr/>
        </p:nvSpPr>
        <p:spPr bwMode="white">
          <a:xfrm>
            <a:off x="4800600" y="6742766"/>
            <a:ext cx="6654800" cy="914400"/>
          </a:xfrm>
          <a:prstGeom prst="rect">
            <a:avLst/>
          </a:prstGeom>
        </p:spPr>
        <p:txBody>
          <a:bodyPr vert="horz" wrap="none" lIns="91440" tIns="91440" rIns="91440" bIns="91440" rtlCol="0">
            <a:normAutofit/>
          </a:bodyPr>
          <a:lstStyle/>
          <a:p>
            <a:pPr algn="ctr"/>
            <a:r>
              <a:rPr lang="en-US" sz="4000" dirty="0" smtClean="0">
                <a:hlinkClick r:id="rId3"/>
              </a:rPr>
              <a:t>docs.chef.io/ctl_chef.html</a:t>
            </a:r>
            <a:endParaRPr lang="en-US" sz="4000" dirty="0" smtClean="0"/>
          </a:p>
        </p:txBody>
      </p:sp>
    </p:spTree>
    <p:extLst>
      <p:ext uri="{BB962C8B-B14F-4D97-AF65-F5344CB8AC3E}">
        <p14:creationId xmlns:p14="http://schemas.microsoft.com/office/powerpoint/2010/main" val="3403852643"/>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smtClean="0"/>
              <a:t>&gt; </a:t>
            </a:r>
            <a:r>
              <a:rPr lang="en-US" dirty="0" err="1" smtClean="0"/>
              <a:t>mkdir</a:t>
            </a:r>
            <a:r>
              <a:rPr lang="en-US" dirty="0" smtClean="0"/>
              <a:t> cookbooks</a:t>
            </a:r>
            <a:endParaRPr lang="en-US" dirty="0"/>
          </a:p>
        </p:txBody>
      </p:sp>
      <p:sp>
        <p:nvSpPr>
          <p:cNvPr id="5" name="Title 4"/>
          <p:cNvSpPr>
            <a:spLocks noGrp="1"/>
          </p:cNvSpPr>
          <p:nvPr>
            <p:ph type="title"/>
          </p:nvPr>
        </p:nvSpPr>
        <p:spPr/>
        <p:txBody>
          <a:bodyPr/>
          <a:lstStyle/>
          <a:p>
            <a:r>
              <a:rPr lang="en-US" dirty="0" smtClean="0"/>
              <a:t>Creating a Cookbooks Directory</a:t>
            </a:r>
            <a:endParaRPr lang="en-US" dirty="0"/>
          </a:p>
        </p:txBody>
      </p:sp>
    </p:spTree>
    <p:extLst>
      <p:ext uri="{BB962C8B-B14F-4D97-AF65-F5344CB8AC3E}">
        <p14:creationId xmlns:p14="http://schemas.microsoft.com/office/powerpoint/2010/main" val="2097566237"/>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r>
              <a:rPr lang="en-US" b="1" dirty="0"/>
              <a:t>Compiling Cookbooks...</a:t>
            </a:r>
          </a:p>
          <a:p>
            <a:r>
              <a:rPr lang="en-US" b="1" dirty="0"/>
              <a:t>Recipe: </a:t>
            </a:r>
            <a:r>
              <a:rPr lang="en-US" b="1" dirty="0" err="1"/>
              <a:t>code_generator</a:t>
            </a:r>
            <a:r>
              <a:rPr lang="en-US" b="1" dirty="0"/>
              <a:t>::cookbook</a:t>
            </a:r>
          </a:p>
          <a:p>
            <a:r>
              <a:rPr lang="en-US" b="1" dirty="0"/>
              <a:t>  * directory[/home/chef/cookbooks/tomcat] action create</a:t>
            </a:r>
          </a:p>
          <a:p>
            <a:r>
              <a:rPr lang="en-US" b="1" dirty="0"/>
              <a:t>    - create new directory /home/chef/cookbooks/tomcat</a:t>
            </a:r>
          </a:p>
          <a:p>
            <a:r>
              <a:rPr lang="en-US" b="1" dirty="0"/>
              <a:t>  * template[/home/chef/cookbooks/tomcat/</a:t>
            </a:r>
            <a:r>
              <a:rPr lang="en-US" b="1" dirty="0" err="1"/>
              <a:t>metadata.rb</a:t>
            </a:r>
            <a:r>
              <a:rPr lang="en-US" b="1" dirty="0"/>
              <a:t>] action </a:t>
            </a:r>
            <a:r>
              <a:rPr lang="en-US" b="1" dirty="0" err="1"/>
              <a:t>create_if_missing</a:t>
            </a:r>
            <a:endParaRPr lang="en-US" b="1" dirty="0"/>
          </a:p>
          <a:p>
            <a:r>
              <a:rPr lang="en-US" b="1" dirty="0"/>
              <a:t>    - create new file /home/chef/cookbooks/tomcat/</a:t>
            </a:r>
            <a:r>
              <a:rPr lang="en-US" b="1" dirty="0" err="1"/>
              <a:t>metadata.rb</a:t>
            </a:r>
            <a:endParaRPr lang="en-US" b="1" dirty="0"/>
          </a:p>
          <a:p>
            <a:r>
              <a:rPr lang="en-US" b="1" dirty="0"/>
              <a:t>    - update content in file /home/chef/cookbooks/tomcat/</a:t>
            </a:r>
            <a:r>
              <a:rPr lang="en-US" b="1" dirty="0" err="1"/>
              <a:t>metadata.rb</a:t>
            </a:r>
            <a:r>
              <a:rPr lang="en-US" b="1" dirty="0"/>
              <a:t> from none to d6d456</a:t>
            </a:r>
          </a:p>
          <a:p>
            <a:r>
              <a:rPr lang="en-US" b="1" dirty="0"/>
              <a:t>    (diff output suppressed by </a:t>
            </a:r>
            <a:r>
              <a:rPr lang="en-US" b="1" dirty="0" err="1"/>
              <a:t>config</a:t>
            </a:r>
            <a:r>
              <a:rPr lang="en-US" b="1" dirty="0"/>
              <a:t>)</a:t>
            </a:r>
          </a:p>
          <a:p>
            <a:r>
              <a:rPr lang="en-US" b="1" dirty="0"/>
              <a:t>  * template[/home/chef/cookbooks/tomcat/</a:t>
            </a:r>
            <a:r>
              <a:rPr lang="en-US" b="1" dirty="0" err="1"/>
              <a:t>README.md</a:t>
            </a:r>
            <a:r>
              <a:rPr lang="en-US" b="1" dirty="0"/>
              <a:t>] action </a:t>
            </a:r>
            <a:r>
              <a:rPr lang="en-US" b="1" dirty="0" smtClean="0"/>
              <a:t>from</a:t>
            </a:r>
            <a:endParaRPr lang="en-US" b="1" dirty="0"/>
          </a:p>
        </p:txBody>
      </p:sp>
      <p:sp>
        <p:nvSpPr>
          <p:cNvPr id="3" name="Text Placeholder 2"/>
          <p:cNvSpPr>
            <a:spLocks noGrp="1"/>
          </p:cNvSpPr>
          <p:nvPr>
            <p:ph type="body" sz="quarter" idx="11"/>
          </p:nvPr>
        </p:nvSpPr>
        <p:spPr/>
        <p:txBody>
          <a:bodyPr/>
          <a:lstStyle/>
          <a:p>
            <a:r>
              <a:rPr lang="en-US" dirty="0" smtClean="0"/>
              <a:t>&gt; chef generate cookbook cookbooks/tomcat</a:t>
            </a:r>
            <a:endParaRPr lang="en-US" dirty="0"/>
          </a:p>
        </p:txBody>
      </p:sp>
      <p:sp>
        <p:nvSpPr>
          <p:cNvPr id="7" name="Content Placeholder 6"/>
          <p:cNvSpPr>
            <a:spLocks noGrp="1"/>
          </p:cNvSpPr>
          <p:nvPr>
            <p:ph sz="quarter" idx="12"/>
          </p:nvPr>
        </p:nvSpPr>
        <p:spPr>
          <a:xfrm>
            <a:off x="1127883" y="3412314"/>
            <a:ext cx="14420850" cy="557213"/>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Creating a tomcat cookbook in cookbooks</a:t>
            </a:r>
            <a:endParaRPr lang="en-US" dirty="0"/>
          </a:p>
        </p:txBody>
      </p:sp>
    </p:spTree>
    <p:extLst>
      <p:ext uri="{BB962C8B-B14F-4D97-AF65-F5344CB8AC3E}">
        <p14:creationId xmlns:p14="http://schemas.microsoft.com/office/powerpoint/2010/main" val="434304278"/>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r>
              <a:rPr lang="en-US" dirty="0"/>
              <a:t>-</a:t>
            </a:r>
            <a:r>
              <a:rPr lang="en-US" dirty="0" err="1"/>
              <a:t>rw</a:t>
            </a:r>
            <a:r>
              <a:rPr lang="en-US" dirty="0"/>
              <a:t>-</a:t>
            </a:r>
            <a:r>
              <a:rPr lang="en-US" dirty="0" err="1"/>
              <a:t>rw</a:t>
            </a:r>
            <a:r>
              <a:rPr lang="en-US" dirty="0"/>
              <a:t>-r-- 1 chef chef   77 Sep 13 19:31 </a:t>
            </a:r>
            <a:r>
              <a:rPr lang="en-US" dirty="0" err="1" smtClean="0"/>
              <a:t>Berksfile</a:t>
            </a:r>
            <a:endParaRPr lang="en-US" dirty="0" smtClean="0"/>
          </a:p>
          <a:p>
            <a:r>
              <a:rPr lang="en-US" dirty="0" smtClean="0"/>
              <a:t>-</a:t>
            </a:r>
            <a:r>
              <a:rPr lang="en-US" dirty="0" err="1"/>
              <a:t>rw</a:t>
            </a:r>
            <a:r>
              <a:rPr lang="en-US" dirty="0"/>
              <a:t>-</a:t>
            </a:r>
            <a:r>
              <a:rPr lang="en-US" dirty="0" err="1"/>
              <a:t>rw</a:t>
            </a:r>
            <a:r>
              <a:rPr lang="en-US" dirty="0"/>
              <a:t>-r-- 1 chef chef 1.2K Sep 13 19:31 </a:t>
            </a:r>
            <a:r>
              <a:rPr lang="en-US" dirty="0" err="1" smtClean="0"/>
              <a:t>chefignore</a:t>
            </a:r>
            <a:endParaRPr lang="en-US" dirty="0" smtClean="0"/>
          </a:p>
          <a:p>
            <a:r>
              <a:rPr lang="en-US" dirty="0" err="1" smtClean="0"/>
              <a:t>drwxrwxr</a:t>
            </a:r>
            <a:r>
              <a:rPr lang="en-US" dirty="0" smtClean="0"/>
              <a:t>-x </a:t>
            </a:r>
            <a:r>
              <a:rPr lang="en-US" dirty="0"/>
              <a:t>3 chef chef 4.0K Sep 13 19:31 .</a:t>
            </a:r>
            <a:r>
              <a:rPr lang="en-US" dirty="0" smtClean="0"/>
              <a:t>delivery</a:t>
            </a:r>
          </a:p>
          <a:p>
            <a:r>
              <a:rPr lang="en-US" dirty="0" err="1" smtClean="0"/>
              <a:t>drwxrwxr</a:t>
            </a:r>
            <a:r>
              <a:rPr lang="en-US" dirty="0" smtClean="0"/>
              <a:t>-x </a:t>
            </a:r>
            <a:r>
              <a:rPr lang="en-US" dirty="0"/>
              <a:t>7 chef chef 4.0K Sep 13 19:31 .</a:t>
            </a:r>
            <a:r>
              <a:rPr lang="en-US" dirty="0" err="1" smtClean="0"/>
              <a:t>git</a:t>
            </a:r>
            <a:endParaRPr lang="en-US" dirty="0" smtClean="0"/>
          </a:p>
          <a:p>
            <a:r>
              <a:rPr lang="en-US" dirty="0" smtClean="0"/>
              <a:t>-</a:t>
            </a:r>
            <a:r>
              <a:rPr lang="en-US" dirty="0" err="1"/>
              <a:t>rw</a:t>
            </a:r>
            <a:r>
              <a:rPr lang="en-US" dirty="0"/>
              <a:t>-</a:t>
            </a:r>
            <a:r>
              <a:rPr lang="en-US" dirty="0" err="1"/>
              <a:t>rw</a:t>
            </a:r>
            <a:r>
              <a:rPr lang="en-US" dirty="0"/>
              <a:t>-r-- 1 chef chef  185 Sep 13 19:31 .</a:t>
            </a:r>
            <a:r>
              <a:rPr lang="en-US" dirty="0" err="1" smtClean="0"/>
              <a:t>gitignore</a:t>
            </a:r>
            <a:endParaRPr lang="en-US" dirty="0" smtClean="0"/>
          </a:p>
          <a:p>
            <a:r>
              <a:rPr lang="en-US" dirty="0" smtClean="0"/>
              <a:t>-</a:t>
            </a:r>
            <a:r>
              <a:rPr lang="en-US" dirty="0" err="1"/>
              <a:t>rw</a:t>
            </a:r>
            <a:r>
              <a:rPr lang="en-US" dirty="0"/>
              <a:t>-</a:t>
            </a:r>
            <a:r>
              <a:rPr lang="en-US" dirty="0" err="1"/>
              <a:t>rw</a:t>
            </a:r>
            <a:r>
              <a:rPr lang="en-US" dirty="0"/>
              <a:t>-r-- 1 chef chef  483 Sep 13 19:31 .</a:t>
            </a:r>
            <a:r>
              <a:rPr lang="en-US" dirty="0" err="1" smtClean="0"/>
              <a:t>kitchen.yml</a:t>
            </a:r>
            <a:endParaRPr lang="en-US" dirty="0" smtClean="0"/>
          </a:p>
          <a:p>
            <a:r>
              <a:rPr lang="en-US" dirty="0" smtClean="0"/>
              <a:t>-</a:t>
            </a:r>
            <a:r>
              <a:rPr lang="en-US" dirty="0" err="1"/>
              <a:t>rw</a:t>
            </a:r>
            <a:r>
              <a:rPr lang="en-US" dirty="0"/>
              <a:t>-</a:t>
            </a:r>
            <a:r>
              <a:rPr lang="en-US" dirty="0" err="1"/>
              <a:t>rw</a:t>
            </a:r>
            <a:r>
              <a:rPr lang="en-US" dirty="0"/>
              <a:t>-r-- 1 chef chef  752 Sep 13 19:31 </a:t>
            </a:r>
            <a:r>
              <a:rPr lang="en-US" dirty="0" err="1" smtClean="0"/>
              <a:t>metadata.rb</a:t>
            </a:r>
            <a:endParaRPr lang="en-US" dirty="0" smtClean="0"/>
          </a:p>
          <a:p>
            <a:r>
              <a:rPr lang="en-US" dirty="0" smtClean="0"/>
              <a:t>-</a:t>
            </a:r>
            <a:r>
              <a:rPr lang="en-US" dirty="0" err="1"/>
              <a:t>rw</a:t>
            </a:r>
            <a:r>
              <a:rPr lang="en-US" dirty="0"/>
              <a:t>-</a:t>
            </a:r>
            <a:r>
              <a:rPr lang="en-US" dirty="0" err="1"/>
              <a:t>rw</a:t>
            </a:r>
            <a:r>
              <a:rPr lang="en-US" dirty="0"/>
              <a:t>-r-- 1 chef chef   54 Sep 13 19:31 </a:t>
            </a:r>
            <a:r>
              <a:rPr lang="en-US" dirty="0" err="1" smtClean="0"/>
              <a:t>README.md</a:t>
            </a:r>
            <a:endParaRPr lang="en-US" dirty="0" smtClean="0"/>
          </a:p>
          <a:p>
            <a:r>
              <a:rPr lang="en-US" dirty="0" err="1" smtClean="0"/>
              <a:t>drwxrwxr</a:t>
            </a:r>
            <a:r>
              <a:rPr lang="en-US" dirty="0" smtClean="0"/>
              <a:t>-x </a:t>
            </a:r>
            <a:r>
              <a:rPr lang="en-US" dirty="0"/>
              <a:t>2 chef chef 4.0K Sep 13 19:31 </a:t>
            </a:r>
            <a:r>
              <a:rPr lang="en-US" dirty="0" smtClean="0"/>
              <a:t>recipes</a:t>
            </a:r>
          </a:p>
          <a:p>
            <a:r>
              <a:rPr lang="en-US" dirty="0" err="1" smtClean="0"/>
              <a:t>drwxrwxr</a:t>
            </a:r>
            <a:r>
              <a:rPr lang="en-US" dirty="0" smtClean="0"/>
              <a:t>-x </a:t>
            </a:r>
            <a:r>
              <a:rPr lang="en-US" dirty="0"/>
              <a:t>3 chef chef 4.0K Sep 13 19:31 </a:t>
            </a:r>
            <a:r>
              <a:rPr lang="en-US" dirty="0" smtClean="0"/>
              <a:t>spec</a:t>
            </a:r>
          </a:p>
          <a:p>
            <a:r>
              <a:rPr lang="en-US" dirty="0" err="1" smtClean="0"/>
              <a:t>drwxrwxr</a:t>
            </a:r>
            <a:r>
              <a:rPr lang="en-US" dirty="0" smtClean="0"/>
              <a:t>-x </a:t>
            </a:r>
            <a:r>
              <a:rPr lang="en-US" dirty="0"/>
              <a:t>3 chef chef 4.0K Sep 13 19:31 test</a:t>
            </a:r>
            <a:endParaRPr lang="en-US" b="1" dirty="0"/>
          </a:p>
        </p:txBody>
      </p:sp>
      <p:sp>
        <p:nvSpPr>
          <p:cNvPr id="3" name="Text Placeholder 2"/>
          <p:cNvSpPr>
            <a:spLocks noGrp="1"/>
          </p:cNvSpPr>
          <p:nvPr>
            <p:ph type="body" sz="quarter" idx="11"/>
          </p:nvPr>
        </p:nvSpPr>
        <p:spPr/>
        <p:txBody>
          <a:bodyPr/>
          <a:lstStyle/>
          <a:p>
            <a:r>
              <a:rPr lang="en-US" dirty="0" smtClean="0"/>
              <a:t>&gt; </a:t>
            </a:r>
            <a:r>
              <a:rPr lang="en-US" dirty="0" smtClean="0"/>
              <a:t>ls </a:t>
            </a:r>
            <a:r>
              <a:rPr lang="mr-IN" dirty="0" smtClean="0"/>
              <a:t>–</a:t>
            </a:r>
            <a:r>
              <a:rPr lang="en-US" dirty="0" err="1" smtClean="0"/>
              <a:t>alh</a:t>
            </a:r>
            <a:r>
              <a:rPr lang="en-US" dirty="0" smtClean="0"/>
              <a:t> cookbooks/tomcat</a:t>
            </a:r>
            <a:endParaRPr lang="en-US" dirty="0"/>
          </a:p>
        </p:txBody>
      </p:sp>
      <p:sp>
        <p:nvSpPr>
          <p:cNvPr id="7" name="Content Placeholder 6"/>
          <p:cNvSpPr>
            <a:spLocks noGrp="1"/>
          </p:cNvSpPr>
          <p:nvPr>
            <p:ph sz="quarter" idx="12"/>
          </p:nvPr>
        </p:nvSpPr>
        <p:spPr>
          <a:xfrm>
            <a:off x="1127883" y="4944534"/>
            <a:ext cx="14420850" cy="524934"/>
          </a:xfrm>
        </p:spPr>
        <p:txBody>
          <a:bodyPr/>
          <a:lstStyle/>
          <a:p>
            <a:endParaRPr lang="en-US" dirty="0" smtClean="0"/>
          </a:p>
          <a:p>
            <a:endParaRPr lang="en-US" dirty="0"/>
          </a:p>
        </p:txBody>
      </p:sp>
      <p:sp>
        <p:nvSpPr>
          <p:cNvPr id="5" name="Title 4"/>
          <p:cNvSpPr>
            <a:spLocks noGrp="1"/>
          </p:cNvSpPr>
          <p:nvPr>
            <p:ph type="title"/>
          </p:nvPr>
        </p:nvSpPr>
        <p:spPr/>
        <p:txBody>
          <a:bodyPr>
            <a:normAutofit/>
          </a:bodyPr>
          <a:lstStyle/>
          <a:p>
            <a:r>
              <a:rPr lang="en-US" dirty="0" smtClean="0"/>
              <a:t>Configuring Test Kitchen</a:t>
            </a:r>
            <a:endParaRPr lang="en-US" dirty="0"/>
          </a:p>
        </p:txBody>
      </p:sp>
    </p:spTree>
    <p:extLst>
      <p:ext uri="{BB962C8B-B14F-4D97-AF65-F5344CB8AC3E}">
        <p14:creationId xmlns:p14="http://schemas.microsoft.com/office/powerpoint/2010/main" val="2414899"/>
      </p:ext>
    </p:extLst>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5" name="Slide Number Placeholder 4"/>
          <p:cNvSpPr>
            <a:spLocks noGrp="1"/>
          </p:cNvSpPr>
          <p:nvPr>
            <p:ph type="sldNum" sz="quarter" idx="11"/>
          </p:nvPr>
        </p:nvSpPr>
        <p:spPr/>
        <p:txBody>
          <a:bodyPr/>
          <a:lstStyle/>
          <a:p>
            <a:fld id="{D3C6E21F-9381-4880-84FB-1E73165A9E9D}" type="slidenum">
              <a:rPr lang="en-US" smtClean="0"/>
              <a:pPr/>
              <a:t>17</a:t>
            </a:fld>
            <a:endParaRPr lang="en-US" dirty="0"/>
          </a:p>
        </p:txBody>
      </p:sp>
      <p:pic>
        <p:nvPicPr>
          <p:cNvPr id="8" name="Picture 7" descr="kitchen_workflow.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3650" y="870060"/>
            <a:ext cx="11188700" cy="7277100"/>
          </a:xfrm>
          <a:prstGeom prst="rect">
            <a:avLst/>
          </a:prstGeom>
        </p:spPr>
      </p:pic>
      <p:sp>
        <p:nvSpPr>
          <p:cNvPr id="6" name="Title 1"/>
          <p:cNvSpPr>
            <a:spLocks noGrp="1"/>
          </p:cNvSpPr>
          <p:nvPr>
            <p:ph type="title"/>
          </p:nvPr>
        </p:nvSpPr>
        <p:spPr>
          <a:xfrm>
            <a:off x="609600" y="66259"/>
            <a:ext cx="14935200" cy="829056"/>
          </a:xfrm>
        </p:spPr>
        <p:txBody>
          <a:bodyPr>
            <a:normAutofit fontScale="90000"/>
          </a:bodyPr>
          <a:lstStyle/>
          <a:p>
            <a:r>
              <a:rPr lang="en-US" dirty="0"/>
              <a:t>Test Kitchen Commands and Configuration</a:t>
            </a:r>
          </a:p>
        </p:txBody>
      </p:sp>
    </p:spTree>
    <p:extLst>
      <p:ext uri="{BB962C8B-B14F-4D97-AF65-F5344CB8AC3E}">
        <p14:creationId xmlns:p14="http://schemas.microsoft.com/office/powerpoint/2010/main" val="1084373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b="1" dirty="0"/>
          </a:p>
        </p:txBody>
      </p:sp>
      <p:sp>
        <p:nvSpPr>
          <p:cNvPr id="3" name="Text Placeholder 2"/>
          <p:cNvSpPr>
            <a:spLocks noGrp="1"/>
          </p:cNvSpPr>
          <p:nvPr>
            <p:ph type="body" sz="quarter" idx="11"/>
          </p:nvPr>
        </p:nvSpPr>
        <p:spPr/>
        <p:txBody>
          <a:bodyPr/>
          <a:lstStyle/>
          <a:p>
            <a:r>
              <a:rPr lang="en-US" dirty="0" smtClean="0"/>
              <a:t>&gt; </a:t>
            </a:r>
            <a:r>
              <a:rPr lang="en-US" dirty="0" smtClean="0"/>
              <a:t>cd cookbooks/tomcat</a:t>
            </a:r>
            <a:endParaRPr lang="en-US" dirty="0"/>
          </a:p>
        </p:txBody>
      </p:sp>
      <p:sp>
        <p:nvSpPr>
          <p:cNvPr id="5" name="Title 4"/>
          <p:cNvSpPr>
            <a:spLocks noGrp="1"/>
          </p:cNvSpPr>
          <p:nvPr>
            <p:ph type="title"/>
          </p:nvPr>
        </p:nvSpPr>
        <p:spPr/>
        <p:txBody>
          <a:bodyPr>
            <a:normAutofit/>
          </a:bodyPr>
          <a:lstStyle/>
          <a:p>
            <a:r>
              <a:rPr lang="en-US" dirty="0" smtClean="0"/>
              <a:t>Change into cookbooks/tomcat directory</a:t>
            </a:r>
            <a:endParaRPr lang="en-US" dirty="0"/>
          </a:p>
        </p:txBody>
      </p:sp>
    </p:spTree>
    <p:extLst>
      <p:ext uri="{BB962C8B-B14F-4D97-AF65-F5344CB8AC3E}">
        <p14:creationId xmlns:p14="http://schemas.microsoft.com/office/powerpoint/2010/main" val="167918652"/>
      </p:ext>
    </p:extLst>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bwMode="auto">
          <a:xfrm>
            <a:off x="1135042" y="6299200"/>
            <a:ext cx="13139758" cy="575733"/>
          </a:xfrm>
          <a:prstGeom prst="rect">
            <a:avLst/>
          </a:prstGeom>
          <a:solidFill>
            <a:schemeClr val="accent5">
              <a:lumMod val="40000"/>
              <a:lumOff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 Placeholder 8"/>
          <p:cNvSpPr>
            <a:spLocks noGrp="1"/>
          </p:cNvSpPr>
          <p:nvPr>
            <p:ph type="body" sz="quarter" idx="13"/>
          </p:nvPr>
        </p:nvSpPr>
        <p:spPr>
          <a:xfrm>
            <a:off x="1135042" y="3166533"/>
            <a:ext cx="14172691" cy="524934"/>
          </a:xfrm>
          <a:solidFill>
            <a:srgbClr val="BDE2E0"/>
          </a:solidFill>
        </p:spPr>
        <p:txBody>
          <a:bodyPr/>
          <a:lstStyle/>
          <a:p>
            <a:endParaRPr lang="en-US" dirty="0"/>
          </a:p>
        </p:txBody>
      </p:sp>
      <p:sp>
        <p:nvSpPr>
          <p:cNvPr id="2" name="Title 1"/>
          <p:cNvSpPr>
            <a:spLocks noGrp="1"/>
          </p:cNvSpPr>
          <p:nvPr>
            <p:ph type="title"/>
          </p:nvPr>
        </p:nvSpPr>
        <p:spPr/>
        <p:txBody>
          <a:bodyPr>
            <a:normAutofit/>
          </a:bodyPr>
          <a:lstStyle/>
          <a:p>
            <a:r>
              <a:rPr lang="en-US" dirty="0" smtClean="0"/>
              <a:t>Edit .</a:t>
            </a:r>
            <a:r>
              <a:rPr lang="en-US" dirty="0" err="1" smtClean="0"/>
              <a:t>kitchen.yml</a:t>
            </a:r>
            <a:endParaRPr lang="en-US" dirty="0"/>
          </a:p>
        </p:txBody>
      </p:sp>
      <p:sp>
        <p:nvSpPr>
          <p:cNvPr id="7" name="Content Placeholder 6"/>
          <p:cNvSpPr>
            <a:spLocks noGrp="1"/>
          </p:cNvSpPr>
          <p:nvPr>
            <p:ph sz="quarter" idx="10"/>
          </p:nvPr>
        </p:nvSpPr>
        <p:spPr/>
        <p:txBody>
          <a:bodyPr/>
          <a:lstStyle/>
          <a:p>
            <a:r>
              <a:rPr lang="en-US" dirty="0" smtClean="0"/>
              <a:t>---</a:t>
            </a:r>
          </a:p>
          <a:p>
            <a:r>
              <a:rPr lang="en-US" dirty="0" smtClean="0"/>
              <a:t>driver:</a:t>
            </a:r>
          </a:p>
          <a:p>
            <a:r>
              <a:rPr lang="en-US" dirty="0"/>
              <a:t> </a:t>
            </a:r>
            <a:r>
              <a:rPr lang="en-US" dirty="0" smtClean="0"/>
              <a:t> name: </a:t>
            </a:r>
            <a:r>
              <a:rPr lang="en-US" dirty="0" err="1" smtClean="0"/>
              <a:t>docker</a:t>
            </a:r>
            <a:endParaRPr lang="en-US" dirty="0"/>
          </a:p>
          <a:p>
            <a:r>
              <a:rPr lang="en-US" dirty="0" err="1"/>
              <a:t>p</a:t>
            </a:r>
            <a:r>
              <a:rPr lang="en-US" dirty="0" err="1" smtClean="0"/>
              <a:t>rovisioner</a:t>
            </a:r>
            <a:r>
              <a:rPr lang="en-US" dirty="0" smtClean="0"/>
              <a:t>:</a:t>
            </a:r>
          </a:p>
          <a:p>
            <a:r>
              <a:rPr lang="en-US" dirty="0"/>
              <a:t> </a:t>
            </a:r>
            <a:r>
              <a:rPr lang="en-US" dirty="0" smtClean="0"/>
              <a:t> name: </a:t>
            </a:r>
            <a:r>
              <a:rPr lang="en-US" dirty="0" err="1" smtClean="0"/>
              <a:t>chef_zero</a:t>
            </a:r>
            <a:endParaRPr lang="en-US" dirty="0" smtClean="0"/>
          </a:p>
          <a:p>
            <a:r>
              <a:rPr lang="en-US" dirty="0" smtClean="0"/>
              <a:t>verifier:</a:t>
            </a:r>
          </a:p>
          <a:p>
            <a:r>
              <a:rPr lang="en-US" dirty="0"/>
              <a:t>  </a:t>
            </a:r>
            <a:r>
              <a:rPr lang="en-US" dirty="0" smtClean="0"/>
              <a:t>name: </a:t>
            </a:r>
            <a:r>
              <a:rPr lang="en-US" dirty="0" err="1" smtClean="0"/>
              <a:t>inspec</a:t>
            </a:r>
            <a:endParaRPr lang="en-US" dirty="0"/>
          </a:p>
          <a:p>
            <a:r>
              <a:rPr lang="en-US" dirty="0" smtClean="0"/>
              <a:t>platforms:</a:t>
            </a:r>
          </a:p>
          <a:p>
            <a:r>
              <a:rPr lang="en-US" dirty="0"/>
              <a:t>  </a:t>
            </a:r>
            <a:r>
              <a:rPr lang="en-US" dirty="0" smtClean="0"/>
              <a:t>- name: centos-6.7</a:t>
            </a:r>
            <a:endParaRPr lang="en-US" dirty="0"/>
          </a:p>
          <a:p>
            <a:r>
              <a:rPr lang="en-US" dirty="0" smtClean="0"/>
              <a:t>. . .</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a:t>
            </a:r>
            <a:r>
              <a:rPr lang="en-US" dirty="0" err="1" smtClean="0"/>
              <a:t>kitchen.yml</a:t>
            </a:r>
            <a:endParaRPr lang="en-US" dirty="0"/>
          </a:p>
        </p:txBody>
      </p:sp>
    </p:spTree>
    <p:extLst>
      <p:ext uri="{BB962C8B-B14F-4D97-AF65-F5344CB8AC3E}">
        <p14:creationId xmlns:p14="http://schemas.microsoft.com/office/powerpoint/2010/main" val="688187020"/>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Presenter</a:t>
            </a:r>
            <a:endParaRPr lang="en-US" dirty="0"/>
          </a:p>
        </p:txBody>
      </p:sp>
      <p:sp>
        <p:nvSpPr>
          <p:cNvPr id="3" name="Text Placeholder 2"/>
          <p:cNvSpPr>
            <a:spLocks noGrp="1"/>
          </p:cNvSpPr>
          <p:nvPr>
            <p:ph type="body" sz="quarter" idx="12"/>
          </p:nvPr>
        </p:nvSpPr>
        <p:spPr>
          <a:xfrm>
            <a:off x="650040" y="2422805"/>
            <a:ext cx="7104043" cy="5647641"/>
          </a:xfrm>
        </p:spPr>
        <p:txBody>
          <a:bodyPr/>
          <a:lstStyle/>
          <a:p>
            <a:r>
              <a:rPr lang="en-US" sz="2800" dirty="0" smtClean="0"/>
              <a:t>Linux engineer since the lower Devonian</a:t>
            </a:r>
          </a:p>
          <a:p>
            <a:r>
              <a:rPr lang="en-US" sz="2800" dirty="0" smtClean="0"/>
              <a:t>Recovering geologist</a:t>
            </a:r>
          </a:p>
        </p:txBody>
      </p:sp>
      <p:sp>
        <p:nvSpPr>
          <p:cNvPr id="7" name="TextBox 6"/>
          <p:cNvSpPr txBox="1"/>
          <p:nvPr/>
        </p:nvSpPr>
        <p:spPr bwMode="white">
          <a:xfrm>
            <a:off x="668455" y="1403556"/>
            <a:ext cx="7085628" cy="751905"/>
          </a:xfrm>
          <a:prstGeom prst="rect">
            <a:avLst/>
          </a:prstGeom>
        </p:spPr>
        <p:txBody>
          <a:bodyPr vert="horz" wrap="square" lIns="91440" tIns="91440" rIns="91440" bIns="91440" rtlCol="0">
            <a:normAutofit/>
          </a:bodyPr>
          <a:lstStyle/>
          <a:p>
            <a:r>
              <a:rPr lang="en-US" sz="2800" i="1" dirty="0" smtClean="0">
                <a:solidFill>
                  <a:schemeClr val="tx1">
                    <a:lumMod val="60000"/>
                    <a:lumOff val="40000"/>
                  </a:schemeClr>
                </a:solidFill>
              </a:rPr>
              <a:t>Morgan Drake, Chef Solutions Architect</a:t>
            </a:r>
          </a:p>
        </p:txBody>
      </p:sp>
      <p:sp>
        <p:nvSpPr>
          <p:cNvPr id="4" name="TextBox 3"/>
          <p:cNvSpPr txBox="1"/>
          <p:nvPr/>
        </p:nvSpPr>
        <p:spPr bwMode="white">
          <a:xfrm>
            <a:off x="5096933" y="3860800"/>
            <a:ext cx="914400" cy="914400"/>
          </a:xfrm>
          <a:prstGeom prst="rect">
            <a:avLst/>
          </a:prstGeom>
        </p:spPr>
        <p:txBody>
          <a:bodyPr vert="horz" wrap="none" lIns="91440" tIns="91440" rIns="91440" bIns="91440" rtlCol="0">
            <a:normAutofit/>
          </a:bodyPr>
          <a:lstStyle/>
          <a:p>
            <a:endParaRPr lang="en-US" dirty="0" smtClean="0"/>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22759" y="1252008"/>
            <a:ext cx="4359265" cy="5802633"/>
          </a:xfrm>
          <a:prstGeom prst="rect">
            <a:avLst/>
          </a:prstGeom>
          <a:solidFill>
            <a:srgbClr val="FFFFFF">
              <a:shade val="85000"/>
            </a:srgbClr>
          </a:solidFill>
          <a:ln w="88900" cap="sq">
            <a:solidFill>
              <a:schemeClr val="accent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225743605"/>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a:xfrm>
            <a:off x="1121104" y="3224494"/>
            <a:ext cx="14423693" cy="4671949"/>
          </a:xfrm>
        </p:spPr>
        <p:txBody>
          <a:bodyPr/>
          <a:lstStyle/>
          <a:p>
            <a:r>
              <a:rPr lang="en-US" sz="2400" dirty="0"/>
              <a:t>Instance           Driver  </a:t>
            </a:r>
            <a:r>
              <a:rPr lang="en-US" sz="2400" dirty="0" err="1"/>
              <a:t>Provisioner</a:t>
            </a:r>
            <a:r>
              <a:rPr lang="en-US" sz="2400" dirty="0"/>
              <a:t>  Verifier  Transport  Last </a:t>
            </a:r>
            <a:r>
              <a:rPr lang="en-US" sz="2400" dirty="0" smtClean="0"/>
              <a:t>Action</a:t>
            </a:r>
          </a:p>
          <a:p>
            <a:r>
              <a:rPr lang="en-US" sz="2400" dirty="0" smtClean="0"/>
              <a:t>default-centos-67  </a:t>
            </a:r>
            <a:r>
              <a:rPr lang="en-US" sz="2400" dirty="0"/>
              <a:t>Docker  </a:t>
            </a:r>
            <a:r>
              <a:rPr lang="en-US" sz="2400" dirty="0" err="1"/>
              <a:t>ChefZero</a:t>
            </a:r>
            <a:r>
              <a:rPr lang="en-US" sz="2400" dirty="0"/>
              <a:t>     </a:t>
            </a:r>
            <a:r>
              <a:rPr lang="en-US" sz="2400" dirty="0" err="1"/>
              <a:t>Inspec</a:t>
            </a:r>
            <a:r>
              <a:rPr lang="en-US" sz="2400" dirty="0"/>
              <a:t>    </a:t>
            </a:r>
            <a:r>
              <a:rPr lang="en-US" sz="2400" dirty="0" err="1"/>
              <a:t>Ssh</a:t>
            </a:r>
            <a:r>
              <a:rPr lang="en-US" sz="2400" dirty="0"/>
              <a:t>        &lt;Not Created&gt;</a:t>
            </a:r>
            <a:endParaRPr lang="en-US" sz="2400" b="1" dirty="0"/>
          </a:p>
        </p:txBody>
      </p:sp>
      <p:sp>
        <p:nvSpPr>
          <p:cNvPr id="3" name="Text Placeholder 2"/>
          <p:cNvSpPr>
            <a:spLocks noGrp="1"/>
          </p:cNvSpPr>
          <p:nvPr>
            <p:ph type="body" sz="quarter" idx="11"/>
          </p:nvPr>
        </p:nvSpPr>
        <p:spPr>
          <a:xfrm>
            <a:off x="1129633" y="2335258"/>
            <a:ext cx="14422528" cy="729785"/>
          </a:xfrm>
        </p:spPr>
        <p:txBody>
          <a:bodyPr/>
          <a:lstStyle/>
          <a:p>
            <a:r>
              <a:rPr lang="en-US" dirty="0" smtClean="0"/>
              <a:t>&gt; kitchen list</a:t>
            </a:r>
            <a:endParaRPr lang="en-US" dirty="0"/>
          </a:p>
        </p:txBody>
      </p:sp>
      <p:sp>
        <p:nvSpPr>
          <p:cNvPr id="7" name="Content Placeholder 6"/>
          <p:cNvSpPr>
            <a:spLocks noGrp="1"/>
          </p:cNvSpPr>
          <p:nvPr>
            <p:ph sz="quarter" idx="12"/>
          </p:nvPr>
        </p:nvSpPr>
        <p:spPr>
          <a:xfrm flipV="1">
            <a:off x="1127883" y="7850723"/>
            <a:ext cx="14420850" cy="45719"/>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Verify </a:t>
            </a:r>
            <a:r>
              <a:rPr lang="en-US" dirty="0" err="1" smtClean="0"/>
              <a:t>Testkitchen</a:t>
            </a:r>
            <a:r>
              <a:rPr lang="en-US" dirty="0" smtClean="0"/>
              <a:t/>
            </a:r>
            <a:br>
              <a:rPr lang="en-US" dirty="0" smtClean="0"/>
            </a:br>
            <a:r>
              <a:rPr lang="en-US" dirty="0"/>
              <a:t/>
            </a:r>
            <a:br>
              <a:rPr lang="en-US" dirty="0"/>
            </a:br>
            <a:endParaRPr lang="en-US" dirty="0"/>
          </a:p>
        </p:txBody>
      </p:sp>
      <p:sp>
        <p:nvSpPr>
          <p:cNvPr id="8" name="Text Placeholder 2"/>
          <p:cNvSpPr txBox="1">
            <a:spLocks/>
          </p:cNvSpPr>
          <p:nvPr/>
        </p:nvSpPr>
        <p:spPr bwMode="white">
          <a:xfrm>
            <a:off x="1121104" y="1439433"/>
            <a:ext cx="14422528" cy="729785"/>
          </a:xfrm>
          <a:prstGeom prst="rect">
            <a:avLst/>
          </a:prstGeom>
          <a:solidFill>
            <a:schemeClr val="tx2"/>
          </a:solidFill>
        </p:spPr>
        <p:txBody>
          <a:bodyPr vert="horz" wrap="square" lIns="91440" tIns="0" rIns="0" bIns="0" rtlCol="0" anchor="ctr" anchorCtr="0">
            <a:noAutofit/>
          </a:bodyPr>
          <a:lstStyle>
            <a:lvl1pPr marL="0" indent="0" algn="l" defTabSz="1217613" rtl="0" eaLnBrk="1" fontAlgn="base" hangingPunct="1">
              <a:lnSpc>
                <a:spcPct val="100000"/>
              </a:lnSpc>
              <a:spcBef>
                <a:spcPts val="800"/>
              </a:spcBef>
              <a:spcAft>
                <a:spcPct val="0"/>
              </a:spcAft>
              <a:buSzPct val="90000"/>
              <a:buFont typeface="Arial" charset="0"/>
              <a:buNone/>
              <a:defRPr sz="2800" b="1" kern="1200">
                <a:solidFill>
                  <a:schemeClr val="bg1"/>
                </a:solidFill>
                <a:latin typeface="Courier New"/>
                <a:ea typeface="ＭＳ Ｐゴシック" charset="0"/>
                <a:cs typeface="Courier New"/>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mtClean="0"/>
              <a:t>&gt; cd cookbooks/tomcat</a:t>
            </a:r>
            <a:endParaRPr lang="en-US" dirty="0"/>
          </a:p>
        </p:txBody>
      </p:sp>
    </p:spTree>
    <p:extLst>
      <p:ext uri="{BB962C8B-B14F-4D97-AF65-F5344CB8AC3E}">
        <p14:creationId xmlns:p14="http://schemas.microsoft.com/office/powerpoint/2010/main" val="129290617"/>
      </p:ext>
    </p:extLst>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Driven Development</a:t>
            </a:r>
            <a:endParaRPr lang="en-US" dirty="0"/>
          </a:p>
        </p:txBody>
      </p:sp>
      <p:sp>
        <p:nvSpPr>
          <p:cNvPr id="3" name="Content Placeholder 2"/>
          <p:cNvSpPr>
            <a:spLocks noGrp="1"/>
          </p:cNvSpPr>
          <p:nvPr>
            <p:ph sz="quarter" idx="11"/>
          </p:nvPr>
        </p:nvSpPr>
        <p:spPr/>
        <p:txBody>
          <a:bodyPr/>
          <a:lstStyle/>
          <a:p>
            <a:r>
              <a:rPr lang="en-US" dirty="0" smtClean="0"/>
              <a:t>Before we write any Chef code, let’s write a test to define success</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dirty="0" smtClean="0"/>
              <a:t>Write a test for Tomcat</a:t>
            </a:r>
            <a:endParaRPr lang="en-US" dirty="0"/>
          </a:p>
          <a:p>
            <a:pPr marL="342900" indent="-342900">
              <a:buFont typeface="Wingdings" charset="2"/>
              <a:buChar char="q"/>
            </a:pPr>
            <a:r>
              <a:rPr lang="en-US" dirty="0" smtClean="0"/>
              <a:t>Show the test fail with </a:t>
            </a:r>
            <a:r>
              <a:rPr lang="en-US" dirty="0" err="1" smtClean="0"/>
              <a:t>TestKitchen</a:t>
            </a:r>
            <a:endParaRPr lang="en-US" dirty="0" smtClean="0"/>
          </a:p>
        </p:txBody>
      </p:sp>
    </p:spTree>
    <p:extLst>
      <p:ext uri="{BB962C8B-B14F-4D97-AF65-F5344CB8AC3E}">
        <p14:creationId xmlns:p14="http://schemas.microsoft.com/office/powerpoint/2010/main" val="861927979"/>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Test Driven Development</a:t>
            </a:r>
            <a:endParaRPr lang="en-US" dirty="0"/>
          </a:p>
        </p:txBody>
      </p:sp>
      <p:sp>
        <p:nvSpPr>
          <p:cNvPr id="5" name="Subtitle 4"/>
          <p:cNvSpPr>
            <a:spLocks noGrp="1"/>
          </p:cNvSpPr>
          <p:nvPr>
            <p:ph type="subTitle" idx="1"/>
          </p:nvPr>
        </p:nvSpPr>
        <p:spPr/>
        <p:txBody>
          <a:bodyPr/>
          <a:lstStyle/>
          <a:p>
            <a:pPr marL="514350" indent="-514350">
              <a:buFont typeface="+mj-lt"/>
              <a:buAutoNum type="arabicPeriod"/>
            </a:pPr>
            <a:r>
              <a:rPr lang="en-US" dirty="0"/>
              <a:t>D</a:t>
            </a:r>
            <a:r>
              <a:rPr lang="en-US" dirty="0" smtClean="0"/>
              <a:t>efine a test set for the unit first</a:t>
            </a:r>
          </a:p>
          <a:p>
            <a:pPr marL="514350" indent="-514350">
              <a:buFont typeface="+mj-lt"/>
              <a:buAutoNum type="arabicPeriod"/>
            </a:pPr>
            <a:r>
              <a:rPr lang="en-US" dirty="0"/>
              <a:t>T</a:t>
            </a:r>
            <a:r>
              <a:rPr lang="en-US" dirty="0" smtClean="0"/>
              <a:t>hen implement the unit</a:t>
            </a:r>
          </a:p>
          <a:p>
            <a:pPr marL="514350" indent="-514350">
              <a:buFont typeface="+mj-lt"/>
              <a:buAutoNum type="arabicPeriod"/>
            </a:pPr>
            <a:r>
              <a:rPr lang="en-US" dirty="0" smtClean="0"/>
              <a:t>Finally verify that the implementation of the unit makes the tests </a:t>
            </a:r>
            <a:r>
              <a:rPr lang="en-US" smtClean="0"/>
              <a:t>succeed.</a:t>
            </a:r>
          </a:p>
          <a:p>
            <a:pPr marL="514350" indent="-514350">
              <a:buFont typeface="+mj-lt"/>
              <a:buAutoNum type="arabicPeriod"/>
            </a:pPr>
            <a:r>
              <a:rPr lang="en-US" smtClean="0"/>
              <a:t>Refactor</a:t>
            </a:r>
            <a:endParaRPr lang="en-US" dirty="0"/>
          </a:p>
        </p:txBody>
      </p:sp>
    </p:spTree>
    <p:extLst>
      <p:ext uri="{BB962C8B-B14F-4D97-AF65-F5344CB8AC3E}">
        <p14:creationId xmlns:p14="http://schemas.microsoft.com/office/powerpoint/2010/main" val="1602907309"/>
      </p:ext>
    </p:extLst>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Verifying that Tomcat is Running</a:t>
            </a:r>
            <a:endParaRPr lang="en-US" dirty="0"/>
          </a:p>
        </p:txBody>
      </p:sp>
      <p:sp>
        <p:nvSpPr>
          <p:cNvPr id="3" name="Content Placeholder 2"/>
          <p:cNvSpPr>
            <a:spLocks noGrp="1"/>
          </p:cNvSpPr>
          <p:nvPr>
            <p:ph sz="quarter" idx="10"/>
          </p:nvPr>
        </p:nvSpPr>
        <p:spPr/>
        <p:txBody>
          <a:bodyPr>
            <a:normAutofit/>
          </a:bodyPr>
          <a:lstStyle/>
          <a:p>
            <a:r>
              <a:rPr lang="en-US" dirty="0"/>
              <a:t>$ curl http://localhost:8080</a:t>
            </a:r>
          </a:p>
        </p:txBody>
      </p:sp>
      <p:sp>
        <p:nvSpPr>
          <p:cNvPr id="4" name="Content Placeholder 3"/>
          <p:cNvSpPr>
            <a:spLocks noGrp="1"/>
          </p:cNvSpPr>
          <p:nvPr>
            <p:ph sz="quarter" idx="12"/>
          </p:nvPr>
        </p:nvSpPr>
        <p:spPr/>
        <p:txBody>
          <a:bodyPr/>
          <a:lstStyle/>
          <a:p>
            <a:r>
              <a:rPr lang="en-US" dirty="0" smtClean="0"/>
              <a:t>When the system is configured Tomcat should be running and available on the machine.</a:t>
            </a:r>
            <a:endParaRPr lang="en-US" dirty="0"/>
          </a:p>
        </p:txBody>
      </p:sp>
    </p:spTree>
    <p:extLst>
      <p:ext uri="{BB962C8B-B14F-4D97-AF65-F5344CB8AC3E}">
        <p14:creationId xmlns:p14="http://schemas.microsoft.com/office/powerpoint/2010/main" val="483748863"/>
      </p:ext>
    </p:extLst>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smtClean="0"/>
              <a:t>&gt; $EDITOR ~/</a:t>
            </a:r>
            <a:r>
              <a:rPr lang="en-US" dirty="0" smtClean="0"/>
              <a:t>cookbooks/tomcat/test/smoke/default/</a:t>
            </a:r>
            <a:r>
              <a:rPr lang="en-US" dirty="0" err="1" smtClean="0"/>
              <a:t>default_test.rb</a:t>
            </a:r>
            <a:endParaRPr lang="en-US" dirty="0"/>
          </a:p>
        </p:txBody>
      </p:sp>
      <p:sp>
        <p:nvSpPr>
          <p:cNvPr id="5" name="Title 4"/>
          <p:cNvSpPr>
            <a:spLocks noGrp="1"/>
          </p:cNvSpPr>
          <p:nvPr>
            <p:ph type="title"/>
          </p:nvPr>
        </p:nvSpPr>
        <p:spPr/>
        <p:txBody>
          <a:bodyPr/>
          <a:lstStyle/>
          <a:p>
            <a:r>
              <a:rPr lang="en-US" dirty="0" smtClean="0"/>
              <a:t>Let’s write a test</a:t>
            </a:r>
            <a:endParaRPr lang="en-US" dirty="0"/>
          </a:p>
        </p:txBody>
      </p:sp>
    </p:spTree>
    <p:extLst>
      <p:ext uri="{BB962C8B-B14F-4D97-AF65-F5344CB8AC3E}">
        <p14:creationId xmlns:p14="http://schemas.microsoft.com/office/powerpoint/2010/main" val="978804902"/>
      </p:ext>
    </p:extLst>
  </p:cSld>
  <p:clrMapOvr>
    <a:masterClrMapping/>
  </p:clrMapOvr>
  <p:transition spd="med">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Writing a test for tomcat</a:t>
            </a:r>
            <a:endParaRPr lang="en-US" dirty="0"/>
          </a:p>
        </p:txBody>
      </p:sp>
      <p:sp>
        <p:nvSpPr>
          <p:cNvPr id="3" name="Content Placeholder 2"/>
          <p:cNvSpPr>
            <a:spLocks noGrp="1"/>
          </p:cNvSpPr>
          <p:nvPr>
            <p:ph sz="quarter" idx="10"/>
          </p:nvPr>
        </p:nvSpPr>
        <p:spPr/>
        <p:txBody>
          <a:bodyPr/>
          <a:lstStyle/>
          <a:p>
            <a:r>
              <a:rPr lang="en-US" dirty="0"/>
              <a:t>unless </a:t>
            </a:r>
            <a:r>
              <a:rPr lang="en-US" dirty="0" err="1"/>
              <a:t>os.windows</a:t>
            </a:r>
            <a:r>
              <a:rPr lang="en-US" dirty="0"/>
              <a:t>?  </a:t>
            </a:r>
            <a:endParaRPr lang="en-US" dirty="0" smtClean="0"/>
          </a:p>
          <a:p>
            <a:r>
              <a:rPr lang="en-US" dirty="0" smtClean="0"/>
              <a:t>describe </a:t>
            </a:r>
            <a:r>
              <a:rPr lang="en-US" dirty="0"/>
              <a:t>user('root</a:t>
            </a:r>
            <a:r>
              <a:rPr lang="en-US" dirty="0" smtClean="0"/>
              <a:t>'), :skip do</a:t>
            </a:r>
            <a:endParaRPr lang="en-US" dirty="0"/>
          </a:p>
          <a:p>
            <a:r>
              <a:rPr lang="en-US" dirty="0" smtClean="0"/>
              <a:t>:skip    </a:t>
            </a:r>
            <a:r>
              <a:rPr lang="en-US" dirty="0"/>
              <a:t>it { should exist </a:t>
            </a:r>
            <a:r>
              <a:rPr lang="en-US" dirty="0" smtClean="0"/>
              <a:t>}</a:t>
            </a:r>
          </a:p>
          <a:p>
            <a:r>
              <a:rPr lang="en-US" dirty="0" smtClean="0"/>
              <a:t>  end</a:t>
            </a:r>
            <a:endParaRPr lang="en-US" dirty="0" smtClean="0"/>
          </a:p>
          <a:p>
            <a:r>
              <a:rPr lang="en-US" dirty="0" smtClean="0"/>
              <a:t>end</a:t>
            </a:r>
          </a:p>
          <a:p>
            <a:endParaRPr lang="en-US" dirty="0" smtClean="0"/>
          </a:p>
          <a:p>
            <a:r>
              <a:rPr lang="en-US" dirty="0" smtClean="0"/>
              <a:t>describe port(8080) do</a:t>
            </a:r>
          </a:p>
          <a:p>
            <a:r>
              <a:rPr lang="en-US" dirty="0" smtClean="0"/>
              <a:t>  </a:t>
            </a:r>
            <a:r>
              <a:rPr lang="en-US" dirty="0"/>
              <a:t>it { </a:t>
            </a:r>
            <a:r>
              <a:rPr lang="en-US" dirty="0" smtClean="0"/>
              <a:t>should </a:t>
            </a:r>
            <a:r>
              <a:rPr lang="en-US" dirty="0" err="1"/>
              <a:t>be_listening</a:t>
            </a:r>
            <a:r>
              <a:rPr lang="en-US" dirty="0"/>
              <a:t> </a:t>
            </a:r>
            <a:r>
              <a:rPr lang="en-US" dirty="0" smtClean="0"/>
              <a:t>}</a:t>
            </a:r>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a:t>
            </a:r>
            <a:r>
              <a:rPr lang="en-US" dirty="0" smtClean="0"/>
              <a:t>cookbooks/tomcat/test/smoke/default/</a:t>
            </a:r>
            <a:r>
              <a:rPr lang="en-US" dirty="0" err="1" smtClean="0"/>
              <a:t>default_test.rb</a:t>
            </a:r>
            <a:endParaRPr lang="en-US" dirty="0"/>
          </a:p>
        </p:txBody>
      </p:sp>
      <p:sp>
        <p:nvSpPr>
          <p:cNvPr id="6" name="Text Placeholder 5"/>
          <p:cNvSpPr>
            <a:spLocks noGrp="1"/>
          </p:cNvSpPr>
          <p:nvPr>
            <p:ph type="body" sz="quarter" idx="13"/>
          </p:nvPr>
        </p:nvSpPr>
        <p:spPr>
          <a:xfrm>
            <a:off x="1135042" y="4995333"/>
            <a:ext cx="14404273" cy="2167467"/>
          </a:xfrm>
        </p:spPr>
        <p:txBody>
          <a:bodyPr/>
          <a:lstStyle/>
          <a:p>
            <a:endParaRPr lang="en-US" dirty="0"/>
          </a:p>
        </p:txBody>
      </p:sp>
    </p:spTree>
    <p:extLst>
      <p:ext uri="{BB962C8B-B14F-4D97-AF65-F5344CB8AC3E}">
        <p14:creationId xmlns:p14="http://schemas.microsoft.com/office/powerpoint/2010/main" val="883599282"/>
      </p:ext>
    </p:extLst>
  </p:cSld>
  <p:clrMapOvr>
    <a:masterClrMapping/>
  </p:clrMapOvr>
  <p:transition spd="med">
    <p:fade/>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0608"/>
            <a:ext cx="14423693" cy="5580480"/>
          </a:xfrm>
        </p:spPr>
        <p:txBody>
          <a:bodyPr/>
          <a:lstStyle/>
          <a:p>
            <a:r>
              <a:rPr lang="en-US" sz="2400" dirty="0"/>
              <a:t>-----&gt; Starting Kitchen (v1.11.1)-----&gt; </a:t>
            </a:r>
            <a:endParaRPr lang="en-US" sz="2400" dirty="0" smtClean="0"/>
          </a:p>
          <a:p>
            <a:r>
              <a:rPr lang="en-US" sz="2400" dirty="0" smtClean="0"/>
              <a:t>Verifying </a:t>
            </a:r>
            <a:r>
              <a:rPr lang="en-US" sz="2400" dirty="0"/>
              <a:t>&lt;default-centos-67</a:t>
            </a:r>
            <a:r>
              <a:rPr lang="en-US" sz="2400" dirty="0" smtClean="0"/>
              <a:t>&gt;...</a:t>
            </a:r>
          </a:p>
          <a:p>
            <a:r>
              <a:rPr lang="en-US" sz="2400" dirty="0" smtClean="0"/>
              <a:t>       </a:t>
            </a:r>
            <a:r>
              <a:rPr lang="en-US" sz="2400" dirty="0"/>
              <a:t>Use `/home/chef/cookbooks/tomcat/test/recipes/default` for </a:t>
            </a:r>
            <a:r>
              <a:rPr lang="en-US" sz="2400" dirty="0" smtClean="0"/>
              <a:t>testing</a:t>
            </a:r>
          </a:p>
          <a:p>
            <a:endParaRPr lang="en-US" sz="2400" dirty="0" smtClean="0"/>
          </a:p>
          <a:p>
            <a:r>
              <a:rPr lang="en-US" sz="2400" dirty="0" smtClean="0"/>
              <a:t>Target</a:t>
            </a:r>
            <a:r>
              <a:rPr lang="en-US" sz="2400" dirty="0"/>
              <a:t>:  </a:t>
            </a:r>
            <a:r>
              <a:rPr lang="en-US" sz="2400" dirty="0" err="1"/>
              <a:t>ssh</a:t>
            </a:r>
            <a:r>
              <a:rPr lang="en-US" sz="2400" dirty="0"/>
              <a:t>://</a:t>
            </a:r>
            <a:r>
              <a:rPr lang="en-US" sz="2400" dirty="0" smtClean="0"/>
              <a:t>kitchen@localhost:32770</a:t>
            </a:r>
          </a:p>
          <a:p>
            <a:endParaRPr lang="en-US" sz="2400" dirty="0" smtClean="0"/>
          </a:p>
          <a:p>
            <a:r>
              <a:rPr lang="en-US" sz="2400" dirty="0"/>
              <a:t>User </a:t>
            </a:r>
            <a:r>
              <a:rPr lang="en-US" sz="2400" dirty="0" smtClean="0"/>
              <a:t>root</a:t>
            </a:r>
          </a:p>
          <a:p>
            <a:r>
              <a:rPr lang="en-US" sz="2400" dirty="0" smtClean="0"/>
              <a:t>     </a:t>
            </a:r>
            <a:r>
              <a:rPr lang="en-US" sz="2400" dirty="0"/>
              <a:t>↺  </a:t>
            </a:r>
            <a:endParaRPr lang="en-US" sz="2400" dirty="0" smtClean="0"/>
          </a:p>
          <a:p>
            <a:r>
              <a:rPr lang="en-US" sz="2400" dirty="0" smtClean="0"/>
              <a:t>Port 8080</a:t>
            </a:r>
          </a:p>
          <a:p>
            <a:r>
              <a:rPr lang="en-US" sz="2400" dirty="0" smtClean="0"/>
              <a:t>     </a:t>
            </a:r>
            <a:r>
              <a:rPr lang="en-US" sz="2400" dirty="0"/>
              <a:t>∅  should be </a:t>
            </a:r>
            <a:r>
              <a:rPr lang="en-US" sz="2400" dirty="0" smtClean="0"/>
              <a:t>listening</a:t>
            </a:r>
          </a:p>
          <a:p>
            <a:r>
              <a:rPr lang="en-US" sz="2400" dirty="0" smtClean="0"/>
              <a:t>     </a:t>
            </a:r>
            <a:r>
              <a:rPr lang="en-US" sz="2400" dirty="0"/>
              <a:t>expected `Port 8080.listening?` to return true, got </a:t>
            </a:r>
            <a:r>
              <a:rPr lang="en-US" sz="2400" dirty="0" smtClean="0"/>
              <a:t>false</a:t>
            </a:r>
          </a:p>
          <a:p>
            <a:r>
              <a:rPr lang="en-US" sz="2400" dirty="0" smtClean="0"/>
              <a:t>Test </a:t>
            </a:r>
            <a:r>
              <a:rPr lang="en-US" sz="2400" dirty="0"/>
              <a:t>Summary: 0 successful, 1 failures, 1 skipped</a:t>
            </a:r>
            <a:endParaRPr lang="en-US" sz="2400" dirty="0" smtClean="0"/>
          </a:p>
        </p:txBody>
      </p:sp>
      <p:sp>
        <p:nvSpPr>
          <p:cNvPr id="3" name="Text Placeholder 2"/>
          <p:cNvSpPr>
            <a:spLocks noGrp="1"/>
          </p:cNvSpPr>
          <p:nvPr>
            <p:ph type="body" sz="quarter" idx="11"/>
          </p:nvPr>
        </p:nvSpPr>
        <p:spPr/>
        <p:txBody>
          <a:bodyPr/>
          <a:lstStyle/>
          <a:p>
            <a:r>
              <a:rPr lang="en-US" dirty="0" smtClean="0"/>
              <a:t>&gt; kitchen verify</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803713569"/>
      </p:ext>
    </p:extLst>
  </p:cSld>
  <p:clrMapOvr>
    <a:masterClrMapping/>
  </p:clrMapOvr>
  <p:transition spd="med">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How do I convert a command within the script into a resource within Chef? What is a resource?</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q"/>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1143315060"/>
      </p:ext>
    </p:extLst>
  </p:cSld>
  <p:clrMapOvr>
    <a:masterClrMapping/>
  </p:clrMapOvr>
  <p:transition spd="med">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a:t>
            </a:r>
            <a:endParaRPr lang="en-US" dirty="0"/>
          </a:p>
        </p:txBody>
      </p:sp>
      <p:sp>
        <p:nvSpPr>
          <p:cNvPr id="3" name="Subtitle 2"/>
          <p:cNvSpPr>
            <a:spLocks noGrp="1"/>
          </p:cNvSpPr>
          <p:nvPr>
            <p:ph type="subTitle" idx="1"/>
          </p:nvPr>
        </p:nvSpPr>
        <p:spPr/>
        <p:txBody>
          <a:bodyPr/>
          <a:lstStyle/>
          <a:p>
            <a:r>
              <a:rPr lang="en-US" dirty="0"/>
              <a:t>A resource is a statement of configuration policy. </a:t>
            </a:r>
          </a:p>
          <a:p>
            <a:endParaRPr lang="en-US" dirty="0"/>
          </a:p>
          <a:p>
            <a:r>
              <a:rPr lang="en-US" dirty="0"/>
              <a:t>It describes the desired state of an element of your infrastructure and the steps needed to bring that item to the desired state</a:t>
            </a:r>
            <a:r>
              <a:rPr lang="en-US" dirty="0" smtClean="0"/>
              <a:t>.</a:t>
            </a:r>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docs.chef.io/resources.html</a:t>
            </a:r>
            <a:endParaRPr lang="en-US" sz="4000" dirty="0" smtClean="0"/>
          </a:p>
        </p:txBody>
      </p:sp>
    </p:spTree>
    <p:extLst>
      <p:ext uri="{BB962C8B-B14F-4D97-AF65-F5344CB8AC3E}">
        <p14:creationId xmlns:p14="http://schemas.microsoft.com/office/powerpoint/2010/main" val="3664510248"/>
      </p:ext>
    </p:extLst>
  </p:cSld>
  <p:clrMapOvr>
    <a:masterClrMapping/>
  </p:clrMapOvr>
  <p:transition spd="med">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Package</a:t>
            </a:r>
            <a:endParaRPr lang="en-US" dirty="0"/>
          </a:p>
        </p:txBody>
      </p:sp>
      <p:sp>
        <p:nvSpPr>
          <p:cNvPr id="3" name="Subtitle 2"/>
          <p:cNvSpPr>
            <a:spLocks noGrp="1"/>
          </p:cNvSpPr>
          <p:nvPr>
            <p:ph type="subTitle" idx="1"/>
          </p:nvPr>
        </p:nvSpPr>
        <p:spPr/>
        <p:txBody>
          <a:bodyPr/>
          <a:lstStyle/>
          <a:p>
            <a:r>
              <a:rPr lang="en-US" dirty="0"/>
              <a:t>Use the </a:t>
            </a:r>
            <a:r>
              <a:rPr lang="en-US" b="1" dirty="0"/>
              <a:t>package</a:t>
            </a:r>
            <a:r>
              <a:rPr lang="en-US" dirty="0"/>
              <a:t> resource to manage packages</a:t>
            </a:r>
            <a:r>
              <a:rPr lang="en-US" dirty="0" smtClean="0"/>
              <a:t>.</a:t>
            </a:r>
          </a:p>
          <a:p>
            <a:endParaRPr lang="en-US" dirty="0"/>
          </a:p>
          <a:p>
            <a:r>
              <a:rPr lang="en-US" dirty="0"/>
              <a:t>This resource is the base resource for several other resources used for package management on specific platforms. While it is possible to use each of these specific resources, it is recommended to use the </a:t>
            </a:r>
            <a:r>
              <a:rPr lang="en-US" b="1" dirty="0"/>
              <a:t>package</a:t>
            </a:r>
            <a:r>
              <a:rPr lang="en-US" dirty="0"/>
              <a:t> resource as often as possible</a:t>
            </a:r>
            <a:r>
              <a:rPr lang="en-US" dirty="0" smtClean="0"/>
              <a:t>. (e.g. </a:t>
            </a:r>
            <a:r>
              <a:rPr lang="en-US" dirty="0" err="1" smtClean="0"/>
              <a:t>apt_package</a:t>
            </a:r>
            <a:r>
              <a:rPr lang="en-US" dirty="0" smtClean="0"/>
              <a:t>, </a:t>
            </a:r>
            <a:r>
              <a:rPr lang="en-US" dirty="0" err="1" smtClean="0"/>
              <a:t>yum_package</a:t>
            </a:r>
            <a:r>
              <a:rPr lang="en-US" dirty="0" smtClean="0"/>
              <a:t>, </a:t>
            </a:r>
            <a:r>
              <a:rPr lang="en-US" dirty="0" err="1" smtClean="0"/>
              <a:t>windows_package</a:t>
            </a:r>
            <a:r>
              <a:rPr lang="en-US" dirty="0" smtClean="0"/>
              <a:t>)</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docs.chef.io/resource_package.html</a:t>
            </a:r>
            <a:endParaRPr lang="en-US" sz="4000" dirty="0" smtClean="0"/>
          </a:p>
        </p:txBody>
      </p:sp>
    </p:spTree>
    <p:extLst>
      <p:ext uri="{BB962C8B-B14F-4D97-AF65-F5344CB8AC3E}">
        <p14:creationId xmlns:p14="http://schemas.microsoft.com/office/powerpoint/2010/main" val="323770649"/>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You</a:t>
            </a:r>
            <a:endParaRPr lang="en-US" dirty="0"/>
          </a:p>
        </p:txBody>
      </p:sp>
      <p:sp>
        <p:nvSpPr>
          <p:cNvPr id="3" name="Text Placeholder 2"/>
          <p:cNvSpPr>
            <a:spLocks noGrp="1"/>
          </p:cNvSpPr>
          <p:nvPr>
            <p:ph type="body" sz="quarter" idx="12"/>
          </p:nvPr>
        </p:nvSpPr>
        <p:spPr>
          <a:xfrm>
            <a:off x="668455" y="2155461"/>
            <a:ext cx="12422493" cy="2112679"/>
          </a:xfrm>
        </p:spPr>
        <p:txBody>
          <a:bodyPr/>
          <a:lstStyle/>
          <a:p>
            <a:r>
              <a:rPr lang="en-US" sz="2800" dirty="0" smtClean="0"/>
              <a:t>Smart, intelligent, and funny</a:t>
            </a:r>
          </a:p>
          <a:p>
            <a:r>
              <a:rPr lang="en-US" sz="2800" dirty="0" smtClean="0"/>
              <a:t>Understand what Chef does but not how it does it</a:t>
            </a:r>
            <a:endParaRPr lang="en-US" sz="2800" dirty="0"/>
          </a:p>
          <a:p>
            <a:r>
              <a:rPr lang="en-US" sz="2800" dirty="0" smtClean="0"/>
              <a:t>Understand some Linux system administration and application deployment</a:t>
            </a:r>
          </a:p>
          <a:p>
            <a:endParaRPr lang="en-US" sz="2800" dirty="0" smtClean="0"/>
          </a:p>
          <a:p>
            <a:endParaRPr lang="en-US" sz="2800" dirty="0"/>
          </a:p>
        </p:txBody>
      </p:sp>
      <p:sp>
        <p:nvSpPr>
          <p:cNvPr id="7" name="TextBox 6"/>
          <p:cNvSpPr txBox="1"/>
          <p:nvPr/>
        </p:nvSpPr>
        <p:spPr bwMode="white">
          <a:xfrm>
            <a:off x="668455" y="1403556"/>
            <a:ext cx="7085628" cy="751905"/>
          </a:xfrm>
          <a:prstGeom prst="rect">
            <a:avLst/>
          </a:prstGeom>
        </p:spPr>
        <p:txBody>
          <a:bodyPr vert="horz" wrap="square" lIns="91440" tIns="91440" rIns="91440" bIns="91440" rtlCol="0">
            <a:normAutofit/>
          </a:bodyPr>
          <a:lstStyle/>
          <a:p>
            <a:r>
              <a:rPr lang="en-US" sz="2800" i="1" dirty="0" smtClean="0">
                <a:solidFill>
                  <a:schemeClr val="tx1">
                    <a:lumMod val="60000"/>
                    <a:lumOff val="40000"/>
                  </a:schemeClr>
                </a:solidFill>
              </a:rPr>
              <a:t>New to Chef</a:t>
            </a:r>
          </a:p>
        </p:txBody>
      </p:sp>
      <p:pic>
        <p:nvPicPr>
          <p:cNvPr id="4" name="Picture 3"/>
          <p:cNvPicPr>
            <a:picLocks noChangeAspect="1"/>
          </p:cNvPicPr>
          <p:nvPr/>
        </p:nvPicPr>
        <p:blipFill>
          <a:blip r:embed="rId3"/>
          <a:stretch>
            <a:fillRect/>
          </a:stretch>
        </p:blipFill>
        <p:spPr>
          <a:xfrm>
            <a:off x="8908016" y="4541483"/>
            <a:ext cx="3490397" cy="3490397"/>
          </a:xfrm>
          <a:prstGeom prst="rect">
            <a:avLst/>
          </a:prstGeom>
        </p:spPr>
      </p:pic>
      <p:pic>
        <p:nvPicPr>
          <p:cNvPr id="5" name="Picture 4"/>
          <p:cNvPicPr>
            <a:picLocks noChangeAspect="1"/>
          </p:cNvPicPr>
          <p:nvPr/>
        </p:nvPicPr>
        <p:blipFill>
          <a:blip r:embed="rId4"/>
          <a:stretch>
            <a:fillRect/>
          </a:stretch>
        </p:blipFill>
        <p:spPr>
          <a:xfrm>
            <a:off x="3056961" y="4539491"/>
            <a:ext cx="5851055" cy="3494380"/>
          </a:xfrm>
          <a:prstGeom prst="rect">
            <a:avLst/>
          </a:prstGeom>
        </p:spPr>
      </p:pic>
      <p:pic>
        <p:nvPicPr>
          <p:cNvPr id="8" name="Picture 7"/>
          <p:cNvPicPr>
            <a:picLocks noChangeAspect="1"/>
          </p:cNvPicPr>
          <p:nvPr/>
        </p:nvPicPr>
        <p:blipFill>
          <a:blip r:embed="rId5"/>
          <a:stretch>
            <a:fillRect/>
          </a:stretch>
        </p:blipFill>
        <p:spPr>
          <a:xfrm>
            <a:off x="-67730" y="4539490"/>
            <a:ext cx="3007335" cy="3492389"/>
          </a:xfrm>
          <a:prstGeom prst="rect">
            <a:avLst/>
          </a:prstGeom>
        </p:spPr>
      </p:pic>
      <p:pic>
        <p:nvPicPr>
          <p:cNvPr id="9" name="Picture 8"/>
          <p:cNvPicPr>
            <a:picLocks noChangeAspect="1"/>
          </p:cNvPicPr>
          <p:nvPr/>
        </p:nvPicPr>
        <p:blipFill>
          <a:blip r:embed="rId6"/>
          <a:stretch>
            <a:fillRect/>
          </a:stretch>
        </p:blipFill>
        <p:spPr>
          <a:xfrm>
            <a:off x="12398413" y="4535484"/>
            <a:ext cx="4126893" cy="3496395"/>
          </a:xfrm>
          <a:prstGeom prst="rect">
            <a:avLst/>
          </a:prstGeom>
        </p:spPr>
      </p:pic>
    </p:spTree>
    <p:extLst>
      <p:ext uri="{BB962C8B-B14F-4D97-AF65-F5344CB8AC3E}">
        <p14:creationId xmlns:p14="http://schemas.microsoft.com/office/powerpoint/2010/main" val="297640748"/>
      </p:ext>
    </p:extLst>
  </p:cSld>
  <p:clrMapOvr>
    <a:masterClrMapping/>
  </p:clrMapOvr>
  <p:transition spd="med">
    <p:fad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Package Resource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smtClean="0"/>
              <a:t>' do</a:t>
            </a:r>
          </a:p>
          <a:p>
            <a:r>
              <a:rPr lang="en-US" dirty="0" smtClean="0"/>
              <a:t>  action :install</a:t>
            </a:r>
            <a:endParaRPr lang="en-US" dirty="0"/>
          </a:p>
          <a:p>
            <a:r>
              <a:rPr lang="en-US" dirty="0" smtClean="0"/>
              <a:t>end</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smtClean="0"/>
              <a:t>' is installed.</a:t>
            </a:r>
            <a:endParaRPr lang="en-US" dirty="0"/>
          </a:p>
        </p:txBody>
      </p:sp>
    </p:spTree>
    <p:extLst>
      <p:ext uri="{BB962C8B-B14F-4D97-AF65-F5344CB8AC3E}">
        <p14:creationId xmlns:p14="http://schemas.microsoft.com/office/powerpoint/2010/main" val="1841613737"/>
      </p:ext>
    </p:extLst>
  </p:cSld>
  <p:clrMapOvr>
    <a:masterClrMapping/>
  </p:clrMapOvr>
  <p:transition spd="med">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normAutofit/>
          </a:bodyPr>
          <a:lstStyle/>
          <a:p>
            <a:r>
              <a:rPr lang="en-US" sz="2400" dirty="0" smtClean="0"/>
              <a:t>$ </a:t>
            </a:r>
            <a:r>
              <a:rPr lang="en-US" sz="2400" dirty="0" err="1" smtClean="0"/>
              <a:t>sudo</a:t>
            </a:r>
            <a:r>
              <a:rPr lang="en-US" sz="2400" dirty="0" smtClean="0"/>
              <a:t> </a:t>
            </a:r>
            <a:r>
              <a:rPr lang="en-US" sz="2400" dirty="0"/>
              <a:t>yum install java-1.7.0-openjdk-devel</a:t>
            </a:r>
          </a:p>
          <a:p>
            <a:endParaRPr lang="en-US" sz="2400" dirty="0"/>
          </a:p>
        </p:txBody>
      </p:sp>
      <p:sp>
        <p:nvSpPr>
          <p:cNvPr id="3" name="Content Placeholder 2"/>
          <p:cNvSpPr>
            <a:spLocks noGrp="1"/>
          </p:cNvSpPr>
          <p:nvPr>
            <p:ph sz="quarter" idx="12"/>
          </p:nvPr>
        </p:nvSpPr>
        <p:spPr/>
        <p:txBody>
          <a:bodyPr>
            <a:normAutofit/>
          </a:bodyPr>
          <a:lstStyle/>
          <a:p>
            <a:r>
              <a:rPr lang="en-US" sz="2400" dirty="0" smtClean="0"/>
              <a:t>package 'java-1.7.0-openjdk-devel’ do</a:t>
            </a:r>
          </a:p>
          <a:p>
            <a:r>
              <a:rPr lang="en-US" dirty="0"/>
              <a:t> </a:t>
            </a:r>
            <a:r>
              <a:rPr lang="en-US" dirty="0" smtClean="0"/>
              <a:t> action :install</a:t>
            </a:r>
          </a:p>
          <a:p>
            <a:r>
              <a:rPr lang="en-US" sz="2400" dirty="0" smtClean="0"/>
              <a:t>end</a:t>
            </a:r>
            <a:endParaRPr lang="en-US" sz="2400"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2799819323"/>
      </p:ext>
    </p:extLst>
  </p:cSld>
  <p:clrMapOvr>
    <a:masterClrMapping/>
  </p:clrMapOvr>
  <p:transition spd="med">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$EDITOR ~/cookbooks/tomcat/recipes/</a:t>
            </a:r>
            <a:r>
              <a:rPr lang="en-US" dirty="0" err="1" smtClean="0"/>
              <a:t>default.rb</a:t>
            </a:r>
            <a:endParaRPr lang="en-US" dirty="0"/>
          </a:p>
        </p:txBody>
      </p:sp>
      <p:sp>
        <p:nvSpPr>
          <p:cNvPr id="5" name="Title 4"/>
          <p:cNvSpPr>
            <a:spLocks noGrp="1"/>
          </p:cNvSpPr>
          <p:nvPr>
            <p:ph type="title"/>
          </p:nvPr>
        </p:nvSpPr>
        <p:spPr/>
        <p:txBody>
          <a:bodyPr/>
          <a:lstStyle/>
          <a:p>
            <a:r>
              <a:rPr lang="en-US" dirty="0" smtClean="0"/>
              <a:t>Opening the Default Recipe</a:t>
            </a:r>
            <a:endParaRPr lang="en-US" dirty="0"/>
          </a:p>
        </p:txBody>
      </p:sp>
    </p:spTree>
    <p:extLst>
      <p:ext uri="{BB962C8B-B14F-4D97-AF65-F5344CB8AC3E}">
        <p14:creationId xmlns:p14="http://schemas.microsoft.com/office/powerpoint/2010/main" val="493760044"/>
      </p:ext>
    </p:extLst>
  </p:cSld>
  <p:clrMapOvr>
    <a:masterClrMapping/>
  </p:clrMapOvr>
  <p:transition spd="med">
    <p:fad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Adding the Package Resource to the Recipe</a:t>
            </a:r>
            <a:endParaRPr lang="en-US" dirty="0"/>
          </a:p>
        </p:txBody>
      </p:sp>
      <p:sp>
        <p:nvSpPr>
          <p:cNvPr id="7" name="Content Placeholder 6"/>
          <p:cNvSpPr>
            <a:spLocks noGrp="1"/>
          </p:cNvSpPr>
          <p:nvPr>
            <p:ph sz="quarter" idx="10"/>
          </p:nvPr>
        </p:nvSpPr>
        <p:spPr/>
        <p:txBody>
          <a:bodyPr/>
          <a:lstStyle/>
          <a:p>
            <a:r>
              <a:rPr lang="en-US" dirty="0"/>
              <a:t>#</a:t>
            </a:r>
          </a:p>
          <a:p>
            <a:r>
              <a:rPr lang="en-US" dirty="0"/>
              <a:t># Cookbook Name:: tomcat</a:t>
            </a:r>
          </a:p>
          <a:p>
            <a:r>
              <a:rPr lang="en-US" dirty="0"/>
              <a:t># Recipe:: default</a:t>
            </a:r>
          </a:p>
          <a:p>
            <a:r>
              <a:rPr lang="en-US" dirty="0"/>
              <a:t>#</a:t>
            </a:r>
          </a:p>
          <a:p>
            <a:r>
              <a:rPr lang="en-US" dirty="0"/>
              <a:t># Copyright (c) 2016 The Authors, All Rights Reserved</a:t>
            </a:r>
            <a:r>
              <a:rPr lang="en-US" dirty="0" smtClean="0"/>
              <a:t>.</a:t>
            </a:r>
          </a:p>
          <a:p>
            <a:r>
              <a:rPr lang="en-US" dirty="0" smtClean="0"/>
              <a:t>package </a:t>
            </a:r>
            <a:r>
              <a:rPr lang="en-US" dirty="0"/>
              <a:t>'java-1.7.0-openjdk-devel' </a:t>
            </a:r>
            <a:r>
              <a:rPr lang="en-US" dirty="0" smtClean="0"/>
              <a:t>do</a:t>
            </a:r>
          </a:p>
          <a:p>
            <a:r>
              <a:rPr lang="en-US" dirty="0"/>
              <a:t> </a:t>
            </a:r>
            <a:r>
              <a:rPr lang="en-US" dirty="0" smtClean="0"/>
              <a:t> action :install</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9" name="Text Placeholder 8"/>
          <p:cNvSpPr>
            <a:spLocks noGrp="1"/>
          </p:cNvSpPr>
          <p:nvPr>
            <p:ph type="body" sz="quarter" idx="13"/>
          </p:nvPr>
        </p:nvSpPr>
        <p:spPr>
          <a:xfrm>
            <a:off x="1135042" y="4741333"/>
            <a:ext cx="14404273" cy="1710266"/>
          </a:xfrm>
        </p:spPr>
        <p:txBody>
          <a:bodyPr/>
          <a:lstStyle/>
          <a:p>
            <a:endParaRPr lang="en-US" dirty="0"/>
          </a:p>
        </p:txBody>
      </p:sp>
    </p:spTree>
    <p:extLst>
      <p:ext uri="{BB962C8B-B14F-4D97-AF65-F5344CB8AC3E}">
        <p14:creationId xmlns:p14="http://schemas.microsoft.com/office/powerpoint/2010/main" val="1579492713"/>
      </p:ext>
    </p:extLst>
  </p:cSld>
  <p:clrMapOvr>
    <a:masterClrMapping/>
  </p:clrMapOvr>
  <p:transition spd="med">
    <p:fade/>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a:t>
            </a:r>
            <a:r>
              <a:rPr lang="en-US" dirty="0" smtClean="0"/>
              <a:t>How to Chef</a:t>
            </a:r>
            <a:endParaRPr lang="en-US" dirty="0"/>
          </a:p>
        </p:txBody>
      </p:sp>
      <p:sp>
        <p:nvSpPr>
          <p:cNvPr id="3" name="Content Placeholder 2"/>
          <p:cNvSpPr>
            <a:spLocks noGrp="1"/>
          </p:cNvSpPr>
          <p:nvPr>
            <p:ph sz="quarter" idx="11"/>
          </p:nvPr>
        </p:nvSpPr>
        <p:spPr/>
        <p:txBody>
          <a:bodyPr/>
          <a:lstStyle/>
          <a:p>
            <a:r>
              <a:rPr lang="en-US" dirty="0" smtClean="0"/>
              <a:t>Now that I have written a resource into a recipe in a cookbook - how do I apply that change to the my system?</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ü"/>
            </a:pPr>
            <a:r>
              <a:rPr lang="en-US" dirty="0" smtClean="0"/>
              <a:t>Write the first resource</a:t>
            </a:r>
            <a:endParaRPr lang="en-US" dirty="0"/>
          </a:p>
          <a:p>
            <a:pPr marL="342900" indent="-342900">
              <a:buFont typeface="Wingdings" charset="2"/>
              <a:buChar char="q"/>
            </a:pPr>
            <a:r>
              <a:rPr lang="en-US" dirty="0" smtClean="0"/>
              <a:t>Apply the cookbook to the system</a:t>
            </a:r>
          </a:p>
        </p:txBody>
      </p:sp>
    </p:spTree>
    <p:extLst>
      <p:ext uri="{BB962C8B-B14F-4D97-AF65-F5344CB8AC3E}">
        <p14:creationId xmlns:p14="http://schemas.microsoft.com/office/powerpoint/2010/main" val="307458242"/>
      </p:ext>
    </p:extLst>
  </p:cSld>
  <p:clrMapOvr>
    <a:masterClrMapping/>
  </p:clrMapOvr>
  <p:transition spd="med">
    <p:fade/>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937372294"/>
      </p:ext>
    </p:extLst>
  </p:cSld>
  <p:clrMapOvr>
    <a:masterClrMapping/>
  </p:clrMapOvr>
  <p:transition spd="med">
    <p:fade/>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400" dirty="0"/>
              <a:t>Instance           Driver  </a:t>
            </a:r>
            <a:r>
              <a:rPr lang="en-US" sz="2400" dirty="0" err="1"/>
              <a:t>Provisioner</a:t>
            </a:r>
            <a:r>
              <a:rPr lang="en-US" sz="2400" dirty="0"/>
              <a:t>  Verifier  Transport  Last </a:t>
            </a:r>
            <a:r>
              <a:rPr lang="en-US" sz="2400" dirty="0" smtClean="0"/>
              <a:t>Action</a:t>
            </a:r>
          </a:p>
          <a:p>
            <a:r>
              <a:rPr lang="en-US" sz="2400" dirty="0" smtClean="0"/>
              <a:t>default-centos-67  </a:t>
            </a:r>
            <a:r>
              <a:rPr lang="en-US" sz="2400" dirty="0"/>
              <a:t>Docker  </a:t>
            </a:r>
            <a:r>
              <a:rPr lang="en-US" sz="2400" dirty="0" err="1"/>
              <a:t>ChefZero</a:t>
            </a:r>
            <a:r>
              <a:rPr lang="en-US" sz="2400" dirty="0"/>
              <a:t>     </a:t>
            </a:r>
            <a:r>
              <a:rPr lang="en-US" sz="2400" dirty="0" err="1"/>
              <a:t>Inspec</a:t>
            </a:r>
            <a:r>
              <a:rPr lang="en-US" sz="2400" dirty="0"/>
              <a:t>    </a:t>
            </a:r>
            <a:r>
              <a:rPr lang="en-US" sz="2400" dirty="0" err="1"/>
              <a:t>Ssh</a:t>
            </a:r>
            <a:r>
              <a:rPr lang="en-US" sz="2400" dirty="0"/>
              <a:t>        Converged</a:t>
            </a:r>
          </a:p>
        </p:txBody>
      </p:sp>
      <p:sp>
        <p:nvSpPr>
          <p:cNvPr id="3" name="Text Placeholder 2"/>
          <p:cNvSpPr>
            <a:spLocks noGrp="1"/>
          </p:cNvSpPr>
          <p:nvPr>
            <p:ph type="body" sz="quarter" idx="11"/>
          </p:nvPr>
        </p:nvSpPr>
        <p:spPr/>
        <p:txBody>
          <a:bodyPr/>
          <a:lstStyle/>
          <a:p>
            <a:r>
              <a:rPr lang="en-US" dirty="0" smtClean="0"/>
              <a:t>&gt; kitchen list</a:t>
            </a:r>
            <a:endParaRPr lang="en-US" dirty="0"/>
          </a:p>
        </p:txBody>
      </p:sp>
      <p:sp>
        <p:nvSpPr>
          <p:cNvPr id="5" name="Title 4"/>
          <p:cNvSpPr>
            <a:spLocks noGrp="1"/>
          </p:cNvSpPr>
          <p:nvPr>
            <p:ph type="title"/>
          </p:nvPr>
        </p:nvSpPr>
        <p:spPr/>
        <p:txBody>
          <a:bodyPr/>
          <a:lstStyle/>
          <a:p>
            <a:r>
              <a:rPr lang="en-US" dirty="0" smtClean="0"/>
              <a:t>Verify </a:t>
            </a:r>
            <a:r>
              <a:rPr lang="en-US" dirty="0" err="1" smtClean="0"/>
              <a:t>TestKitchen</a:t>
            </a:r>
            <a:r>
              <a:rPr lang="en-US" dirty="0" smtClean="0"/>
              <a:t> status</a:t>
            </a:r>
            <a:endParaRPr lang="en-US" dirty="0"/>
          </a:p>
        </p:txBody>
      </p:sp>
    </p:spTree>
    <p:extLst>
      <p:ext uri="{BB962C8B-B14F-4D97-AF65-F5344CB8AC3E}">
        <p14:creationId xmlns:p14="http://schemas.microsoft.com/office/powerpoint/2010/main" val="1763776543"/>
      </p:ext>
    </p:extLst>
  </p:cSld>
  <p:clrMapOvr>
    <a:masterClrMapping/>
  </p:clrMapOvr>
  <p:transition spd="med">
    <p:fade/>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a:t>
            </a:r>
            <a:endParaRPr lang="en-US" dirty="0"/>
          </a:p>
        </p:txBody>
      </p:sp>
      <p:sp>
        <p:nvSpPr>
          <p:cNvPr id="3" name="Subtitle 2"/>
          <p:cNvSpPr>
            <a:spLocks noGrp="1"/>
          </p:cNvSpPr>
          <p:nvPr>
            <p:ph type="subTitle" idx="1"/>
          </p:nvPr>
        </p:nvSpPr>
        <p:spPr/>
        <p:txBody>
          <a:bodyPr/>
          <a:lstStyle/>
          <a:p>
            <a:r>
              <a:rPr lang="en-US" dirty="0"/>
              <a:t>A chef-client is an agent that runs locally on every node that is under management by Chef</a:t>
            </a:r>
            <a:r>
              <a:rPr lang="en-US" dirty="0" smtClean="0"/>
              <a:t>.</a:t>
            </a:r>
          </a:p>
          <a:p>
            <a:endParaRPr lang="en-US" dirty="0"/>
          </a:p>
          <a:p>
            <a:r>
              <a:rPr lang="en-US" dirty="0" smtClean="0"/>
              <a:t>When a chef-client is run, it will perform all of the steps that are required to bring the node into the expected state.</a:t>
            </a:r>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196114455"/>
      </p:ext>
    </p:extLst>
  </p:cSld>
  <p:clrMapOvr>
    <a:masterClrMapping/>
  </p:clrMapOvr>
  <p:transition spd="med">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 </a:t>
            </a:r>
            <a:r>
              <a:rPr lang="en-US" dirty="0">
                <a:cs typeface="Courier New" panose="02070309020205020404" pitchFamily="49" charset="0"/>
              </a:rPr>
              <a:t>--local-mode (or -z)</a:t>
            </a:r>
            <a:endParaRPr lang="en-US" dirty="0"/>
          </a:p>
        </p:txBody>
      </p:sp>
      <p:sp>
        <p:nvSpPr>
          <p:cNvPr id="3" name="Subtitle 2"/>
          <p:cNvSpPr>
            <a:spLocks noGrp="1"/>
          </p:cNvSpPr>
          <p:nvPr>
            <p:ph type="subTitle" idx="1"/>
          </p:nvPr>
        </p:nvSpPr>
        <p:spPr/>
        <p:txBody>
          <a:bodyPr/>
          <a:lstStyle/>
          <a:p>
            <a:r>
              <a:rPr lang="en-US" dirty="0" smtClean="0"/>
              <a:t>chef-client's default </a:t>
            </a:r>
            <a:r>
              <a:rPr lang="en-US" dirty="0"/>
              <a:t>mode attempts to contact a Chef Server and ask it for the recipes to run for the given node. </a:t>
            </a:r>
          </a:p>
          <a:p>
            <a:endParaRPr lang="en-US" dirty="0"/>
          </a:p>
          <a:p>
            <a:r>
              <a:rPr lang="en-US" dirty="0"/>
              <a:t>We are overriding that behavior to have it work in a local mode.</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951563674"/>
      </p:ext>
    </p:extLst>
  </p:cSld>
  <p:clrMapOvr>
    <a:masterClrMapping/>
  </p:clrMapOvr>
  <p:transition spd="med">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US" sz="3600" dirty="0" smtClean="0"/>
              <a:t>chef-client </a:t>
            </a:r>
            <a:r>
              <a:rPr lang="en-US" sz="3600" dirty="0" smtClean="0">
                <a:cs typeface="Courier New" panose="02070309020205020404" pitchFamily="49" charset="0"/>
              </a:rPr>
              <a:t>--</a:t>
            </a:r>
            <a:r>
              <a:rPr lang="en-US" sz="3600" dirty="0" err="1" smtClean="0">
                <a:cs typeface="Courier New" panose="02070309020205020404" pitchFamily="49" charset="0"/>
              </a:rPr>
              <a:t>runlist</a:t>
            </a:r>
            <a:r>
              <a:rPr lang="en-US" sz="3600" dirty="0" smtClean="0">
                <a:cs typeface="Courier New" panose="02070309020205020404" pitchFamily="49" charset="0"/>
              </a:rPr>
              <a:t> "recipe[COOKBOOK::RECIPE]"</a:t>
            </a:r>
            <a:endParaRPr lang="en-US" sz="3600" dirty="0"/>
          </a:p>
        </p:txBody>
      </p:sp>
      <p:sp>
        <p:nvSpPr>
          <p:cNvPr id="3" name="Subtitle 2"/>
          <p:cNvSpPr>
            <a:spLocks noGrp="1"/>
          </p:cNvSpPr>
          <p:nvPr>
            <p:ph type="subTitle" idx="1"/>
          </p:nvPr>
        </p:nvSpPr>
        <p:spPr/>
        <p:txBody>
          <a:bodyPr/>
          <a:lstStyle/>
          <a:p>
            <a:r>
              <a:rPr lang="en-US" dirty="0"/>
              <a:t>In local mode, we need to provide a list of recipes to apply to the system. This is called a </a:t>
            </a:r>
            <a:r>
              <a:rPr lang="en-US" b="1" dirty="0">
                <a:solidFill>
                  <a:schemeClr val="accent4"/>
                </a:solidFill>
              </a:rPr>
              <a:t>run list</a:t>
            </a:r>
            <a:r>
              <a:rPr lang="en-US" dirty="0"/>
              <a:t>. A run list is an ordered collection of recipes to execute.</a:t>
            </a:r>
          </a:p>
          <a:p>
            <a:endParaRPr lang="en-US" dirty="0"/>
          </a:p>
          <a:p>
            <a:r>
              <a:rPr lang="en-US" dirty="0"/>
              <a:t>Each recipe in the run list must be addressed with the format </a:t>
            </a:r>
            <a:r>
              <a:rPr lang="en-US" b="1" dirty="0" smtClean="0">
                <a:cs typeface="Courier New" panose="02070309020205020404" pitchFamily="49" charset="0"/>
              </a:rPr>
              <a:t>recipe[COOKBOOK NAME::RECIPE NAME]</a:t>
            </a:r>
            <a:r>
              <a:rPr lang="en-US" dirty="0" smtClean="0"/>
              <a:t>.</a:t>
            </a:r>
            <a:endParaRPr lang="en-US" dirty="0">
              <a:cs typeface="Courier New" panose="02070309020205020404" pitchFamily="49" charset="0"/>
            </a:endParaRP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docs.chef.io/chef_client.html</a:t>
            </a:r>
            <a:endParaRPr lang="en-US" sz="4000" dirty="0" smtClean="0"/>
          </a:p>
        </p:txBody>
      </p:sp>
    </p:spTree>
    <p:extLst>
      <p:ext uri="{BB962C8B-B14F-4D97-AF65-F5344CB8AC3E}">
        <p14:creationId xmlns:p14="http://schemas.microsoft.com/office/powerpoint/2010/main" val="1569596278"/>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Schedule</a:t>
            </a:r>
            <a:endParaRPr lang="en-US" dirty="0"/>
          </a:p>
        </p:txBody>
      </p:sp>
      <p:sp>
        <p:nvSpPr>
          <p:cNvPr id="5" name="Text Placeholder 4"/>
          <p:cNvSpPr>
            <a:spLocks noGrp="1"/>
          </p:cNvSpPr>
          <p:nvPr>
            <p:ph type="body" sz="quarter" idx="12"/>
          </p:nvPr>
        </p:nvSpPr>
        <p:spPr>
          <a:xfrm>
            <a:off x="650039" y="2539001"/>
            <a:ext cx="8409293" cy="4663151"/>
          </a:xfrm>
        </p:spPr>
        <p:txBody>
          <a:bodyPr/>
          <a:lstStyle/>
          <a:p>
            <a:r>
              <a:rPr lang="en-US" b="1" dirty="0" smtClean="0">
                <a:ea typeface="Courier" charset="0"/>
                <a:cs typeface="Courier" charset="0"/>
              </a:rPr>
              <a:t>NOW         –  Housekeeping</a:t>
            </a:r>
          </a:p>
          <a:p>
            <a:r>
              <a:rPr lang="en-US" b="1" dirty="0" smtClean="0">
                <a:ea typeface="Courier" charset="0"/>
                <a:cs typeface="Courier" charset="0"/>
              </a:rPr>
              <a:t>@ 3 min    –  Slides &amp; Exercises</a:t>
            </a:r>
          </a:p>
          <a:p>
            <a:r>
              <a:rPr lang="en-US" b="1" dirty="0">
                <a:ea typeface="Courier" charset="0"/>
                <a:cs typeface="Courier" charset="0"/>
              </a:rPr>
              <a:t>@ </a:t>
            </a:r>
            <a:r>
              <a:rPr lang="en-US" b="1" dirty="0" smtClean="0">
                <a:ea typeface="Courier" charset="0"/>
                <a:cs typeface="Courier" charset="0"/>
              </a:rPr>
              <a:t>75 </a:t>
            </a:r>
            <a:r>
              <a:rPr lang="en-US" b="1" dirty="0">
                <a:ea typeface="Courier" charset="0"/>
                <a:cs typeface="Courier" charset="0"/>
              </a:rPr>
              <a:t>min  – </a:t>
            </a:r>
            <a:r>
              <a:rPr lang="en-US" b="1" dirty="0" smtClean="0">
                <a:ea typeface="Courier" charset="0"/>
                <a:cs typeface="Courier" charset="0"/>
              </a:rPr>
              <a:t> Questions</a:t>
            </a:r>
          </a:p>
          <a:p>
            <a:r>
              <a:rPr lang="en-US" b="1" dirty="0" smtClean="0">
                <a:ea typeface="Courier" charset="0"/>
                <a:cs typeface="Courier" charset="0"/>
              </a:rPr>
              <a:t>@ </a:t>
            </a:r>
            <a:r>
              <a:rPr lang="en-US" b="1" dirty="0" smtClean="0">
                <a:ea typeface="Courier" charset="0"/>
                <a:cs typeface="Courier" charset="0"/>
              </a:rPr>
              <a:t>80 </a:t>
            </a:r>
            <a:r>
              <a:rPr lang="en-US" b="1" dirty="0" smtClean="0">
                <a:ea typeface="Courier" charset="0"/>
                <a:cs typeface="Courier" charset="0"/>
              </a:rPr>
              <a:t>min  –  Resources and Wrap-up</a:t>
            </a:r>
            <a:endParaRPr lang="en-US" b="1" dirty="0">
              <a:ea typeface="Courier" charset="0"/>
              <a:cs typeface="Courier" charset="0"/>
            </a:endParaRPr>
          </a:p>
          <a:p>
            <a:endParaRPr lang="en-US" b="1" dirty="0" smtClean="0">
              <a:ea typeface="Courier" charset="0"/>
              <a:cs typeface="Courier" charset="0"/>
            </a:endParaRPr>
          </a:p>
        </p:txBody>
      </p:sp>
    </p:spTree>
    <p:extLst>
      <p:ext uri="{BB962C8B-B14F-4D97-AF65-F5344CB8AC3E}">
        <p14:creationId xmlns:p14="http://schemas.microsoft.com/office/powerpoint/2010/main" val="802908731"/>
      </p:ext>
    </p:extLst>
  </p:cSld>
  <p:clrMapOvr>
    <a:masterClrMapping/>
  </p:clrMapOvr>
  <p:transition spd="med">
    <p:fade/>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  - </a:t>
            </a:r>
            <a:r>
              <a:rPr lang="en-US" dirty="0"/>
              <a:t>tomcat (0.1.0)</a:t>
            </a:r>
          </a:p>
          <a:p>
            <a:r>
              <a:rPr lang="en-US" dirty="0"/>
              <a:t>Compiling Cookbooks...</a:t>
            </a:r>
          </a:p>
          <a:p>
            <a:r>
              <a:rPr lang="en-US" dirty="0"/>
              <a:t>Converging 1 resources</a:t>
            </a:r>
          </a:p>
          <a:p>
            <a:r>
              <a:rPr lang="en-US" dirty="0"/>
              <a:t>Recipe: tomcat::default</a:t>
            </a:r>
          </a:p>
          <a:p>
            <a:r>
              <a:rPr lang="en-US" dirty="0"/>
              <a:t>  * </a:t>
            </a:r>
            <a:r>
              <a:rPr lang="en-US" dirty="0" err="1"/>
              <a:t>yum_package</a:t>
            </a:r>
            <a:r>
              <a:rPr lang="en-US" dirty="0"/>
              <a:t>[java-1.7.0-openjdk-devel] action </a:t>
            </a:r>
            <a:r>
              <a:rPr lang="en-US" dirty="0" smtClean="0"/>
              <a:t>install</a:t>
            </a:r>
          </a:p>
          <a:p>
            <a:r>
              <a:rPr lang="en-US" dirty="0" smtClean="0"/>
              <a:t>    - install </a:t>
            </a:r>
            <a:r>
              <a:rPr lang="en-US" dirty="0"/>
              <a:t>version 1.7.0.101-2.6.6.1.el6_7 of package java-1.7.0-openjdk-devel</a:t>
            </a:r>
          </a:p>
          <a:p>
            <a:endParaRPr lang="en-US" dirty="0" smtClean="0"/>
          </a:p>
          <a:p>
            <a:r>
              <a:rPr lang="en-US" dirty="0" smtClean="0"/>
              <a:t>Running handlers:</a:t>
            </a:r>
          </a:p>
          <a:p>
            <a:r>
              <a:rPr lang="en-US" dirty="0" smtClean="0"/>
              <a:t>Running handlers complete</a:t>
            </a:r>
          </a:p>
          <a:p>
            <a:r>
              <a:rPr lang="en-US" dirty="0" smtClean="0"/>
              <a:t>Chef </a:t>
            </a:r>
            <a:r>
              <a:rPr lang="en-US" dirty="0"/>
              <a:t>Client finished, 1/1 resources updated in 48 seconds</a:t>
            </a:r>
          </a:p>
        </p:txBody>
      </p:sp>
      <p:sp>
        <p:nvSpPr>
          <p:cNvPr id="3" name="Text Placeholder 2"/>
          <p:cNvSpPr>
            <a:spLocks noGrp="1"/>
          </p:cNvSpPr>
          <p:nvPr>
            <p:ph type="body" sz="quarter" idx="11"/>
          </p:nvPr>
        </p:nvSpPr>
        <p:spPr/>
        <p:txBody>
          <a:bodyPr/>
          <a:lstStyle/>
          <a:p>
            <a:r>
              <a:rPr lang="en-US" dirty="0" smtClean="0"/>
              <a:t>&gt; </a:t>
            </a:r>
            <a:r>
              <a:rPr lang="en-US" dirty="0" err="1" smtClean="0"/>
              <a:t>sudo</a:t>
            </a:r>
            <a:r>
              <a:rPr lang="en-US" dirty="0" smtClean="0"/>
              <a:t> chef-client --local-mode --</a:t>
            </a:r>
            <a:r>
              <a:rPr lang="en-US" dirty="0" err="1" smtClean="0"/>
              <a:t>runlist</a:t>
            </a:r>
            <a:r>
              <a:rPr lang="en-US" dirty="0" smtClean="0"/>
              <a:t> "recipe[tomcat::default]"</a:t>
            </a:r>
            <a:endParaRPr lang="en-US" dirty="0"/>
          </a:p>
        </p:txBody>
      </p:sp>
      <p:sp>
        <p:nvSpPr>
          <p:cNvPr id="4" name="Content Placeholder 3"/>
          <p:cNvSpPr>
            <a:spLocks noGrp="1"/>
          </p:cNvSpPr>
          <p:nvPr>
            <p:ph sz="quarter" idx="12"/>
          </p:nvPr>
        </p:nvSpPr>
        <p:spPr>
          <a:xfrm>
            <a:off x="1127883" y="4464981"/>
            <a:ext cx="14420850" cy="1566968"/>
          </a:xfrm>
        </p:spPr>
        <p:txBody>
          <a:bodyPr/>
          <a:lstStyle/>
          <a:p>
            <a:endParaRPr lang="en-US" dirty="0"/>
          </a:p>
        </p:txBody>
      </p:sp>
      <p:sp>
        <p:nvSpPr>
          <p:cNvPr id="5" name="Title 4"/>
          <p:cNvSpPr>
            <a:spLocks noGrp="1"/>
          </p:cNvSpPr>
          <p:nvPr>
            <p:ph type="title"/>
          </p:nvPr>
        </p:nvSpPr>
        <p:spPr/>
        <p:txBody>
          <a:bodyPr>
            <a:normAutofit fontScale="90000"/>
          </a:bodyPr>
          <a:lstStyle/>
          <a:p>
            <a:r>
              <a:rPr lang="en-US" dirty="0" smtClean="0"/>
              <a:t>Applying </a:t>
            </a:r>
            <a:r>
              <a:rPr lang="en-US" dirty="0"/>
              <a:t>t</a:t>
            </a:r>
            <a:r>
              <a:rPr lang="en-US" dirty="0" smtClean="0"/>
              <a:t>omcat Cookbook's default Recipe</a:t>
            </a:r>
            <a:endParaRPr lang="en-US" dirty="0"/>
          </a:p>
        </p:txBody>
      </p:sp>
    </p:spTree>
    <p:extLst>
      <p:ext uri="{BB962C8B-B14F-4D97-AF65-F5344CB8AC3E}">
        <p14:creationId xmlns:p14="http://schemas.microsoft.com/office/powerpoint/2010/main" val="102680168"/>
      </p:ext>
    </p:extLst>
  </p:cSld>
  <p:clrMapOvr>
    <a:masterClrMapping/>
  </p:clrMapOvr>
  <p:transition spd="med">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Learning How to Chef</a:t>
            </a:r>
          </a:p>
        </p:txBody>
      </p:sp>
      <p:sp>
        <p:nvSpPr>
          <p:cNvPr id="3" name="Content Placeholder 2"/>
          <p:cNvSpPr>
            <a:spLocks noGrp="1"/>
          </p:cNvSpPr>
          <p:nvPr>
            <p:ph sz="quarter" idx="11"/>
          </p:nvPr>
        </p:nvSpPr>
        <p:spPr/>
        <p:txBody>
          <a:bodyPr/>
          <a:lstStyle/>
          <a:p>
            <a:r>
              <a:rPr lang="en-US" dirty="0" smtClean="0"/>
              <a:t>Now I see the workflow and understand Chef a little better. What's next?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a cookbook</a:t>
            </a:r>
          </a:p>
          <a:p>
            <a:pPr marL="342900" indent="-342900">
              <a:buFont typeface="Wingdings" charset="2"/>
              <a:buChar char="ü"/>
            </a:pPr>
            <a:r>
              <a:rPr lang="en-US" dirty="0" smtClean="0"/>
              <a:t>Write tests</a:t>
            </a:r>
          </a:p>
          <a:p>
            <a:pPr marL="342900" indent="-342900">
              <a:buFont typeface="Wingdings" charset="2"/>
              <a:buChar char="ü"/>
            </a:pPr>
            <a:r>
              <a:rPr lang="en-US" dirty="0" smtClean="0"/>
              <a:t>Write the first resource</a:t>
            </a:r>
            <a:endParaRPr lang="en-US" dirty="0"/>
          </a:p>
          <a:p>
            <a:pPr marL="342900" indent="-342900">
              <a:buFont typeface="Wingdings" charset="2"/>
              <a:buChar char="ü"/>
            </a:pPr>
            <a:r>
              <a:rPr lang="en-US" dirty="0" smtClean="0"/>
              <a:t>Apply the cookbook to the system</a:t>
            </a:r>
          </a:p>
        </p:txBody>
      </p:sp>
    </p:spTree>
    <p:extLst>
      <p:ext uri="{BB962C8B-B14F-4D97-AF65-F5344CB8AC3E}">
        <p14:creationId xmlns:p14="http://schemas.microsoft.com/office/powerpoint/2010/main" val="212743339"/>
      </p:ext>
    </p:extLst>
  </p:cSld>
  <p:clrMapOvr>
    <a:masterClrMapping/>
  </p:clrMapOvr>
  <p:transition spd="med">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Tree>
    <p:extLst>
      <p:ext uri="{BB962C8B-B14F-4D97-AF65-F5344CB8AC3E}">
        <p14:creationId xmlns:p14="http://schemas.microsoft.com/office/powerpoint/2010/main" val="1422131516"/>
      </p:ext>
    </p:extLst>
  </p:cSld>
  <p:clrMapOvr>
    <a:masterClrMapping/>
  </p:clrMapOvr>
  <p:transition spd="med">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q"/>
            </a:pPr>
            <a:r>
              <a:rPr lang="en-US" smtClean="0"/>
              <a:t>Create required </a:t>
            </a:r>
            <a:r>
              <a:rPr lang="en-US" dirty="0" smtClean="0"/>
              <a:t>users</a:t>
            </a:r>
          </a:p>
          <a:p>
            <a:pPr marL="342900" indent="-342900">
              <a:buFont typeface="Wingdings" charset="2"/>
              <a:buChar char="q"/>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454486215"/>
      </p:ext>
    </p:extLst>
  </p:cSld>
  <p:clrMapOvr>
    <a:masterClrMapping/>
  </p:clrMapOvr>
  <p:transition spd="med">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group</a:t>
            </a:r>
            <a:endParaRPr lang="en-US" dirty="0"/>
          </a:p>
        </p:txBody>
      </p:sp>
      <p:sp>
        <p:nvSpPr>
          <p:cNvPr id="3" name="Subtitle 2"/>
          <p:cNvSpPr>
            <a:spLocks noGrp="1"/>
          </p:cNvSpPr>
          <p:nvPr>
            <p:ph type="subTitle" idx="1"/>
          </p:nvPr>
        </p:nvSpPr>
        <p:spPr/>
        <p:txBody>
          <a:bodyPr/>
          <a:lstStyle/>
          <a:p>
            <a:r>
              <a:rPr lang="en-US" dirty="0"/>
              <a:t>Use the </a:t>
            </a:r>
            <a:r>
              <a:rPr lang="en-US" b="1" dirty="0"/>
              <a:t>group</a:t>
            </a:r>
            <a:r>
              <a:rPr lang="en-US" dirty="0"/>
              <a:t> resource to manage a local group.</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docs.chef.io/resource_group.html</a:t>
            </a:r>
            <a:endParaRPr lang="en-US" sz="4000" dirty="0" smtClean="0"/>
          </a:p>
        </p:txBody>
      </p:sp>
    </p:spTree>
    <p:extLst>
      <p:ext uri="{BB962C8B-B14F-4D97-AF65-F5344CB8AC3E}">
        <p14:creationId xmlns:p14="http://schemas.microsoft.com/office/powerpoint/2010/main" val="2030961829"/>
      </p:ext>
    </p:extLst>
  </p:cSld>
  <p:clrMapOvr>
    <a:masterClrMapping/>
  </p:clrMapOvr>
  <p:transition spd="med">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group Resource</a:t>
            </a:r>
            <a:endParaRPr lang="en-US" dirty="0"/>
          </a:p>
        </p:txBody>
      </p:sp>
      <p:sp>
        <p:nvSpPr>
          <p:cNvPr id="3" name="Content Placeholder 2"/>
          <p:cNvSpPr>
            <a:spLocks noGrp="1"/>
          </p:cNvSpPr>
          <p:nvPr>
            <p:ph sz="quarter" idx="10"/>
          </p:nvPr>
        </p:nvSpPr>
        <p:spPr/>
        <p:txBody>
          <a:bodyPr/>
          <a:lstStyle/>
          <a:p>
            <a:r>
              <a:rPr lang="en-US" dirty="0"/>
              <a:t>group </a:t>
            </a:r>
            <a:r>
              <a:rPr lang="en-US" dirty="0" smtClean="0"/>
              <a:t>'beverages' </a:t>
            </a:r>
            <a:r>
              <a:rPr lang="en-US" dirty="0"/>
              <a:t>do </a:t>
            </a:r>
            <a:endParaRPr lang="en-US" dirty="0" smtClean="0"/>
          </a:p>
          <a:p>
            <a:r>
              <a:rPr lang="en-US" dirty="0"/>
              <a:t> </a:t>
            </a:r>
            <a:r>
              <a:rPr lang="en-US" dirty="0" smtClean="0"/>
              <a:t> action :create</a:t>
            </a:r>
          </a:p>
          <a:p>
            <a:r>
              <a:rPr lang="en-US" dirty="0" smtClean="0"/>
              <a:t>end</a:t>
            </a:r>
          </a:p>
        </p:txBody>
      </p:sp>
      <p:sp>
        <p:nvSpPr>
          <p:cNvPr id="4" name="Content Placeholder 3"/>
          <p:cNvSpPr>
            <a:spLocks noGrp="1"/>
          </p:cNvSpPr>
          <p:nvPr>
            <p:ph sz="quarter" idx="12"/>
          </p:nvPr>
        </p:nvSpPr>
        <p:spPr/>
        <p:txBody>
          <a:bodyPr/>
          <a:lstStyle/>
          <a:p>
            <a:r>
              <a:rPr lang="en-US" dirty="0" smtClean="0"/>
              <a:t>The group named 'beverages' is created with members 'latte' and 'mocha'.</a:t>
            </a:r>
            <a:endParaRPr lang="en-US" dirty="0"/>
          </a:p>
        </p:txBody>
      </p:sp>
    </p:spTree>
    <p:extLst>
      <p:ext uri="{BB962C8B-B14F-4D97-AF65-F5344CB8AC3E}">
        <p14:creationId xmlns:p14="http://schemas.microsoft.com/office/powerpoint/2010/main" val="1606865039"/>
      </p:ext>
    </p:extLst>
  </p:cSld>
  <p:clrMapOvr>
    <a:masterClrMapping/>
  </p:clrMapOvr>
  <p:transition spd="med">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err="1"/>
              <a:t>groupadd</a:t>
            </a:r>
            <a:r>
              <a:rPr lang="en-US" dirty="0"/>
              <a:t> </a:t>
            </a:r>
            <a:r>
              <a:rPr lang="en-US" dirty="0" smtClean="0"/>
              <a:t>chef</a:t>
            </a:r>
            <a:endParaRPr lang="en-US" dirty="0"/>
          </a:p>
        </p:txBody>
      </p:sp>
      <p:sp>
        <p:nvSpPr>
          <p:cNvPr id="3" name="Content Placeholder 2"/>
          <p:cNvSpPr>
            <a:spLocks noGrp="1"/>
          </p:cNvSpPr>
          <p:nvPr>
            <p:ph sz="quarter" idx="12"/>
          </p:nvPr>
        </p:nvSpPr>
        <p:spPr/>
        <p:txBody>
          <a:bodyPr/>
          <a:lstStyle/>
          <a:p>
            <a:r>
              <a:rPr lang="en-US" dirty="0" smtClean="0"/>
              <a:t>group 'chef' do</a:t>
            </a:r>
          </a:p>
          <a:p>
            <a:r>
              <a:rPr lang="en-US" dirty="0" smtClean="0"/>
              <a:t>  action :create</a:t>
            </a:r>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935627191"/>
      </p:ext>
    </p:extLst>
  </p:cSld>
  <p:clrMapOvr>
    <a:masterClrMapping/>
  </p:clrMapOvr>
  <p:transition spd="med">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group Resource</a:t>
            </a:r>
            <a:endParaRPr lang="en-US" dirty="0"/>
          </a:p>
        </p:txBody>
      </p:sp>
      <p:sp>
        <p:nvSpPr>
          <p:cNvPr id="3" name="Content Placeholder 2"/>
          <p:cNvSpPr>
            <a:spLocks noGrp="1"/>
          </p:cNvSpPr>
          <p:nvPr>
            <p:ph sz="quarter" idx="10"/>
          </p:nvPr>
        </p:nvSpPr>
        <p:spPr/>
        <p:txBody>
          <a:bodyPr/>
          <a:lstStyle/>
          <a:p>
            <a:r>
              <a:rPr lang="en-US" dirty="0"/>
              <a:t>package </a:t>
            </a:r>
            <a:r>
              <a:rPr lang="en-US" dirty="0" smtClean="0"/>
              <a:t>'java-1.7.0-openjdk-devel’ do</a:t>
            </a:r>
          </a:p>
          <a:p>
            <a:r>
              <a:rPr lang="en-US" dirty="0"/>
              <a:t> </a:t>
            </a:r>
            <a:r>
              <a:rPr lang="en-US" dirty="0" smtClean="0"/>
              <a:t> action :install</a:t>
            </a:r>
          </a:p>
          <a:p>
            <a:r>
              <a:rPr lang="en-US" dirty="0" smtClean="0"/>
              <a:t>end</a:t>
            </a:r>
            <a:endParaRPr lang="en-US" dirty="0"/>
          </a:p>
          <a:p>
            <a:endParaRPr lang="en-US" dirty="0"/>
          </a:p>
          <a:p>
            <a:r>
              <a:rPr lang="en-US" dirty="0"/>
              <a:t>group </a:t>
            </a:r>
            <a:r>
              <a:rPr lang="en-US" dirty="0" smtClean="0"/>
              <a:t>'tomcat' </a:t>
            </a:r>
            <a:r>
              <a:rPr lang="en-US" dirty="0"/>
              <a:t>do</a:t>
            </a:r>
          </a:p>
          <a:p>
            <a:r>
              <a:rPr lang="en-US" dirty="0"/>
              <a:t>  action :create</a:t>
            </a:r>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097866"/>
            <a:ext cx="14404273" cy="1896533"/>
          </a:xfrm>
        </p:spPr>
        <p:txBody>
          <a:bodyPr/>
          <a:lstStyle/>
          <a:p>
            <a:endParaRPr lang="en-US" dirty="0"/>
          </a:p>
        </p:txBody>
      </p:sp>
    </p:spTree>
    <p:extLst>
      <p:ext uri="{BB962C8B-B14F-4D97-AF65-F5344CB8AC3E}">
        <p14:creationId xmlns:p14="http://schemas.microsoft.com/office/powerpoint/2010/main" val="46519885"/>
      </p:ext>
    </p:extLst>
  </p:cSld>
  <p:clrMapOvr>
    <a:masterClrMapping/>
  </p:clrMapOvr>
  <p:transition spd="med">
    <p:fade/>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user</a:t>
            </a:r>
            <a:endParaRPr lang="en-US" dirty="0"/>
          </a:p>
        </p:txBody>
      </p:sp>
      <p:sp>
        <p:nvSpPr>
          <p:cNvPr id="3" name="Subtitle 2"/>
          <p:cNvSpPr>
            <a:spLocks noGrp="1"/>
          </p:cNvSpPr>
          <p:nvPr>
            <p:ph type="subTitle" idx="1"/>
          </p:nvPr>
        </p:nvSpPr>
        <p:spPr/>
        <p:txBody>
          <a:bodyPr/>
          <a:lstStyle/>
          <a:p>
            <a:r>
              <a:rPr lang="en-US" dirty="0"/>
              <a:t>Use the </a:t>
            </a:r>
            <a:r>
              <a:rPr lang="en-US" b="1" dirty="0"/>
              <a:t>user</a:t>
            </a:r>
            <a:r>
              <a:rPr lang="en-US" dirty="0"/>
              <a:t> resource to add users, update existing users, remove users, and to lock/unlock user passwords.</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docs.chef.io/resouce_user.html</a:t>
            </a:r>
            <a:endParaRPr lang="en-US" sz="4000" dirty="0" smtClean="0"/>
          </a:p>
        </p:txBody>
      </p:sp>
    </p:spTree>
    <p:extLst>
      <p:ext uri="{BB962C8B-B14F-4D97-AF65-F5344CB8AC3E}">
        <p14:creationId xmlns:p14="http://schemas.microsoft.com/office/powerpoint/2010/main" val="1229000438"/>
      </p:ext>
    </p:extLst>
  </p:cSld>
  <p:clrMapOvr>
    <a:masterClrMapping/>
  </p:clrMapOvr>
  <p:transition spd="med">
    <p:fade/>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user Resource</a:t>
            </a:r>
            <a:endParaRPr lang="en-US" dirty="0"/>
          </a:p>
        </p:txBody>
      </p:sp>
      <p:sp>
        <p:nvSpPr>
          <p:cNvPr id="3" name="Content Placeholder 2"/>
          <p:cNvSpPr>
            <a:spLocks noGrp="1"/>
          </p:cNvSpPr>
          <p:nvPr>
            <p:ph sz="quarter" idx="10"/>
          </p:nvPr>
        </p:nvSpPr>
        <p:spPr/>
        <p:txBody>
          <a:bodyPr/>
          <a:lstStyle/>
          <a:p>
            <a:r>
              <a:rPr lang="en-US" dirty="0" smtClean="0"/>
              <a:t>user 'latte' do</a:t>
            </a:r>
          </a:p>
          <a:p>
            <a:r>
              <a:rPr lang="en-US" dirty="0" smtClean="0"/>
              <a:t>  action :create</a:t>
            </a:r>
          </a:p>
          <a:p>
            <a:r>
              <a:rPr lang="en-US" dirty="0" smtClean="0"/>
              <a:t>  group 'beverages'</a:t>
            </a:r>
          </a:p>
          <a:p>
            <a:r>
              <a:rPr lang="en-US" dirty="0"/>
              <a:t> </a:t>
            </a:r>
            <a:r>
              <a:rPr lang="en-US" dirty="0" smtClean="0"/>
              <a:t> shell '/bin/</a:t>
            </a:r>
            <a:r>
              <a:rPr lang="en-US" dirty="0" err="1" smtClean="0"/>
              <a:t>sh</a:t>
            </a:r>
            <a:r>
              <a:rPr lang="en-US" dirty="0" smtClean="0"/>
              <a:t>'</a:t>
            </a:r>
          </a:p>
          <a:p>
            <a:r>
              <a:rPr lang="en-US" dirty="0"/>
              <a:t> </a:t>
            </a:r>
            <a:r>
              <a:rPr lang="en-US" dirty="0" smtClean="0"/>
              <a:t> home '/home/latte'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user named 'latte' is created in the group 'beverages' with the shell '/bin/</a:t>
            </a:r>
            <a:r>
              <a:rPr lang="en-US" dirty="0" err="1" smtClean="0"/>
              <a:t>sh</a:t>
            </a:r>
            <a:r>
              <a:rPr lang="en-US" dirty="0" smtClean="0"/>
              <a:t>' and the home '/home/latte'.</a:t>
            </a:r>
            <a:endParaRPr lang="en-US" dirty="0"/>
          </a:p>
        </p:txBody>
      </p:sp>
    </p:spTree>
    <p:extLst>
      <p:ext uri="{BB962C8B-B14F-4D97-AF65-F5344CB8AC3E}">
        <p14:creationId xmlns:p14="http://schemas.microsoft.com/office/powerpoint/2010/main" val="1264066615"/>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q"/>
            </a:pPr>
            <a:r>
              <a:rPr lang="en-US" b="1" dirty="0" smtClean="0"/>
              <a:t>Setup Workstation</a:t>
            </a:r>
          </a:p>
          <a:p>
            <a:pPr marL="457200" indent="-457200">
              <a:buFont typeface="Wingdings" charset="2"/>
              <a:buChar char="q"/>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045354"/>
            <a:ext cx="2867132" cy="1191741"/>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Let's save the shaving</a:t>
            </a:r>
            <a:r>
              <a:rPr lang="en-US" sz="1800" b="1" dirty="0">
                <a:solidFill>
                  <a:schemeClr val="tx2"/>
                </a:solidFill>
              </a:rPr>
              <a:t> </a:t>
            </a:r>
            <a:r>
              <a:rPr lang="en-US" sz="1800" b="1" dirty="0" smtClean="0">
                <a:solidFill>
                  <a:schemeClr val="tx2"/>
                </a:solidFill>
              </a:rPr>
              <a:t>for the next section.</a:t>
            </a:r>
          </a:p>
        </p:txBody>
      </p:sp>
    </p:spTree>
    <p:extLst>
      <p:ext uri="{BB962C8B-B14F-4D97-AF65-F5344CB8AC3E}">
        <p14:creationId xmlns:p14="http://schemas.microsoft.com/office/powerpoint/2010/main" val="1012829196"/>
      </p:ext>
    </p:extLst>
  </p:cSld>
  <p:clrMapOvr>
    <a:masterClrMapping/>
  </p:clrMapOvr>
  <p:transition spd="med">
    <p:fade/>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sz="quarter" idx="14"/>
          </p:nvPr>
        </p:nvSpPr>
        <p:spPr/>
        <p:txBody>
          <a:bodyPr/>
          <a:lstStyle/>
          <a:p>
            <a:r>
              <a:rPr lang="en-US" dirty="0"/>
              <a:t>$ </a:t>
            </a:r>
            <a:r>
              <a:rPr lang="en-US" dirty="0" err="1"/>
              <a:t>sudo</a:t>
            </a:r>
            <a:r>
              <a:rPr lang="en-US" dirty="0"/>
              <a:t> </a:t>
            </a:r>
            <a:r>
              <a:rPr lang="en-US" dirty="0" err="1"/>
              <a:t>useradd</a:t>
            </a:r>
            <a:r>
              <a:rPr lang="en-US" dirty="0"/>
              <a:t> </a:t>
            </a:r>
            <a:r>
              <a:rPr lang="en-US" dirty="0" smtClean="0"/>
              <a:t>-g chef chef</a:t>
            </a:r>
            <a:endParaRPr lang="en-US" dirty="0"/>
          </a:p>
          <a:p>
            <a:endParaRPr lang="en-US" dirty="0"/>
          </a:p>
        </p:txBody>
      </p:sp>
      <p:sp>
        <p:nvSpPr>
          <p:cNvPr id="6" name="Content Placeholder 5"/>
          <p:cNvSpPr>
            <a:spLocks noGrp="1"/>
          </p:cNvSpPr>
          <p:nvPr>
            <p:ph sz="quarter" idx="12"/>
          </p:nvPr>
        </p:nvSpPr>
        <p:spPr/>
        <p:txBody>
          <a:bodyPr/>
          <a:lstStyle/>
          <a:p>
            <a:r>
              <a:rPr lang="en-US" dirty="0" smtClean="0"/>
              <a:t>user 'chef' do</a:t>
            </a:r>
          </a:p>
          <a:p>
            <a:r>
              <a:rPr lang="en-US" dirty="0" smtClean="0"/>
              <a:t>  group 'chef'</a:t>
            </a:r>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smtClean="0"/>
              <a:t>Resource</a:t>
            </a:r>
            <a:endParaRPr lang="en-US"/>
          </a:p>
        </p:txBody>
      </p:sp>
    </p:spTree>
    <p:extLst>
      <p:ext uri="{BB962C8B-B14F-4D97-AF65-F5344CB8AC3E}">
        <p14:creationId xmlns:p14="http://schemas.microsoft.com/office/powerpoint/2010/main" val="120547367"/>
      </p:ext>
    </p:extLst>
  </p:cSld>
  <p:clrMapOvr>
    <a:masterClrMapping/>
  </p:clrMapOvr>
  <p:transition spd="med">
    <p:fade/>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user Resource</a:t>
            </a:r>
            <a:endParaRPr lang="en-US" dirty="0"/>
          </a:p>
        </p:txBody>
      </p:sp>
      <p:sp>
        <p:nvSpPr>
          <p:cNvPr id="3" name="Content Placeholder 2"/>
          <p:cNvSpPr>
            <a:spLocks noGrp="1"/>
          </p:cNvSpPr>
          <p:nvPr>
            <p:ph sz="quarter" idx="10"/>
          </p:nvPr>
        </p:nvSpPr>
        <p:spPr/>
        <p:txBody>
          <a:bodyPr>
            <a:normAutofit/>
          </a:bodyPr>
          <a:lstStyle/>
          <a:p>
            <a:endParaRPr lang="en-US" dirty="0"/>
          </a:p>
          <a:p>
            <a:r>
              <a:rPr lang="en-US" dirty="0"/>
              <a:t>group 'tomcat' do</a:t>
            </a:r>
          </a:p>
          <a:p>
            <a:r>
              <a:rPr lang="en-US" dirty="0"/>
              <a:t>  action :create</a:t>
            </a:r>
          </a:p>
          <a:p>
            <a:r>
              <a:rPr lang="en-US" dirty="0"/>
              <a:t>end</a:t>
            </a:r>
          </a:p>
          <a:p>
            <a:endParaRPr lang="en-US" dirty="0"/>
          </a:p>
          <a:p>
            <a:r>
              <a:rPr lang="en-US" dirty="0"/>
              <a:t>user </a:t>
            </a:r>
            <a:r>
              <a:rPr lang="en-US" dirty="0" smtClean="0"/>
              <a:t>'tomcat' </a:t>
            </a:r>
            <a:r>
              <a:rPr lang="en-US" dirty="0"/>
              <a:t>do</a:t>
            </a:r>
          </a:p>
          <a:p>
            <a:r>
              <a:rPr lang="en-US" dirty="0" smtClean="0"/>
              <a:t>  group </a:t>
            </a:r>
            <a:r>
              <a:rPr lang="en-US" dirty="0"/>
              <a:t>'tomcat'</a:t>
            </a:r>
            <a:endParaRPr lang="en-US" dirty="0" smtClean="0"/>
          </a:p>
          <a:p>
            <a:r>
              <a:rPr lang="en-US" dirty="0"/>
              <a:t> </a:t>
            </a:r>
            <a:r>
              <a:rPr lang="en-US" dirty="0" smtClean="0"/>
              <a:t> action :create</a:t>
            </a:r>
            <a:endParaRPr lang="en-US" dirty="0"/>
          </a:p>
          <a:p>
            <a:r>
              <a:rPr lang="en-US" dirty="0" smtClean="0"/>
              <a:t>end</a:t>
            </a:r>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741333"/>
            <a:ext cx="14404273" cy="2218266"/>
          </a:xfrm>
        </p:spPr>
        <p:txBody>
          <a:bodyPr/>
          <a:lstStyle/>
          <a:p>
            <a:endParaRPr lang="en-US" dirty="0"/>
          </a:p>
        </p:txBody>
      </p:sp>
    </p:spTree>
    <p:extLst>
      <p:ext uri="{BB962C8B-B14F-4D97-AF65-F5344CB8AC3E}">
        <p14:creationId xmlns:p14="http://schemas.microsoft.com/office/powerpoint/2010/main" val="1031334881"/>
      </p:ext>
    </p:extLst>
  </p:cSld>
  <p:clrMapOvr>
    <a:masterClrMapping/>
  </p:clrMapOvr>
  <p:transition spd="med">
    <p:fade/>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222519384"/>
      </p:ext>
    </p:extLst>
  </p:cSld>
  <p:clrMapOvr>
    <a:masterClrMapping/>
  </p:clrMapOvr>
  <p:transition spd="med">
    <p:fade/>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q"/>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251858435"/>
      </p:ext>
    </p:extLst>
  </p:cSld>
  <p:clrMapOvr>
    <a:masterClrMapping/>
  </p:clrMapOvr>
  <p:transition spd="med">
    <p:fade/>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a:t>
            </a:r>
            <a:r>
              <a:rPr lang="en-US" dirty="0" err="1" smtClean="0"/>
              <a:t>remote_file</a:t>
            </a:r>
            <a:endParaRPr lang="en-US" dirty="0"/>
          </a:p>
        </p:txBody>
      </p:sp>
      <p:sp>
        <p:nvSpPr>
          <p:cNvPr id="4" name="Subtitle 3"/>
          <p:cNvSpPr>
            <a:spLocks noGrp="1"/>
          </p:cNvSpPr>
          <p:nvPr>
            <p:ph type="subTitle" idx="1"/>
          </p:nvPr>
        </p:nvSpPr>
        <p:spPr/>
        <p:txBody>
          <a:bodyPr/>
          <a:lstStyle/>
          <a:p>
            <a:r>
              <a:rPr lang="en-US" dirty="0"/>
              <a:t>Use the </a:t>
            </a:r>
            <a:r>
              <a:rPr lang="en-US" dirty="0" err="1"/>
              <a:t>remote_file</a:t>
            </a:r>
            <a:r>
              <a:rPr lang="en-US" dirty="0"/>
              <a:t> resource to transfer a file from a remote location using file specificity. This resource is similar to the file resource.</a:t>
            </a:r>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docs.chef.io/resource_remote_file.html</a:t>
            </a:r>
            <a:endParaRPr lang="en-US" sz="4000" dirty="0" smtClean="0"/>
          </a:p>
        </p:txBody>
      </p:sp>
    </p:spTree>
    <p:extLst>
      <p:ext uri="{BB962C8B-B14F-4D97-AF65-F5344CB8AC3E}">
        <p14:creationId xmlns:p14="http://schemas.microsoft.com/office/powerpoint/2010/main" val="872979049"/>
      </p:ext>
    </p:extLst>
  </p:cSld>
  <p:clrMapOvr>
    <a:masterClrMapping/>
  </p:clrMapOvr>
  <p:transition spd="med">
    <p:fad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err="1" smtClean="0"/>
              <a:t>remote_file</a:t>
            </a:r>
            <a:r>
              <a:rPr lang="en-US" dirty="0" smtClean="0"/>
              <a:t> Resource</a:t>
            </a:r>
            <a:endParaRPr lang="en-US" dirty="0"/>
          </a:p>
        </p:txBody>
      </p:sp>
      <p:sp>
        <p:nvSpPr>
          <p:cNvPr id="3" name="Content Placeholder 2"/>
          <p:cNvSpPr>
            <a:spLocks noGrp="1"/>
          </p:cNvSpPr>
          <p:nvPr>
            <p:ph sz="quarter" idx="10"/>
          </p:nvPr>
        </p:nvSpPr>
        <p:spPr/>
        <p:txBody>
          <a:bodyPr/>
          <a:lstStyle/>
          <a:p>
            <a:r>
              <a:rPr lang="en-US" dirty="0" err="1" smtClean="0"/>
              <a:t>remote_file</a:t>
            </a:r>
            <a:r>
              <a:rPr lang="en-US" dirty="0" smtClean="0"/>
              <a:t> '/</a:t>
            </a:r>
            <a:r>
              <a:rPr lang="en-US" dirty="0" err="1" smtClean="0"/>
              <a:t>tmp</a:t>
            </a:r>
            <a:r>
              <a:rPr lang="en-US" dirty="0" smtClean="0"/>
              <a:t>/app-</a:t>
            </a:r>
            <a:r>
              <a:rPr lang="en-US" dirty="0" err="1" smtClean="0"/>
              <a:t>archive.tar.gz</a:t>
            </a:r>
            <a:r>
              <a:rPr lang="en-US" dirty="0" smtClean="0"/>
              <a:t>' do</a:t>
            </a:r>
          </a:p>
          <a:p>
            <a:r>
              <a:rPr lang="en-US" dirty="0" smtClean="0"/>
              <a:t>  source 'http://</a:t>
            </a:r>
            <a:r>
              <a:rPr lang="en-US" dirty="0" err="1" smtClean="0"/>
              <a:t>project.com</a:t>
            </a:r>
            <a:r>
              <a:rPr lang="en-US" dirty="0" smtClean="0"/>
              <a:t>/application/latest/app-</a:t>
            </a:r>
            <a:r>
              <a:rPr lang="en-US" dirty="0" err="1" smtClean="0"/>
              <a:t>archive.tar.gz</a:t>
            </a:r>
            <a:r>
              <a:rPr lang="en-US" dirty="0" smtClean="0"/>
              <a:t>’</a:t>
            </a:r>
          </a:p>
          <a:p>
            <a:r>
              <a:rPr lang="en-US" dirty="0" smtClean="0"/>
              <a:t>  action :create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a:t>
            </a:r>
            <a:r>
              <a:rPr lang="en-US" dirty="0" err="1" smtClean="0"/>
              <a:t>remote_file</a:t>
            </a:r>
            <a:r>
              <a:rPr lang="en-US" dirty="0" smtClean="0"/>
              <a:t> named '/</a:t>
            </a:r>
            <a:r>
              <a:rPr lang="en-US" dirty="0" err="1" smtClean="0"/>
              <a:t>tmp</a:t>
            </a:r>
            <a:r>
              <a:rPr lang="en-US" dirty="0" smtClean="0"/>
              <a:t>/app-</a:t>
            </a:r>
            <a:r>
              <a:rPr lang="en-US" dirty="0" err="1" smtClean="0"/>
              <a:t>archive.archive.tar.gz</a:t>
            </a:r>
            <a:r>
              <a:rPr lang="en-US" dirty="0" smtClean="0"/>
              <a:t>' is created from source '</a:t>
            </a:r>
            <a:r>
              <a:rPr lang="en-US" dirty="0"/>
              <a:t>http://</a:t>
            </a:r>
            <a:r>
              <a:rPr lang="en-US" dirty="0" err="1"/>
              <a:t>project.com</a:t>
            </a:r>
            <a:r>
              <a:rPr lang="en-US" dirty="0"/>
              <a:t>/application/latest/app-</a:t>
            </a:r>
            <a:r>
              <a:rPr lang="en-US" dirty="0" err="1" smtClean="0"/>
              <a:t>archive.tar.gz</a:t>
            </a:r>
            <a:r>
              <a:rPr lang="en-US" dirty="0" smtClean="0"/>
              <a:t>'.</a:t>
            </a:r>
            <a:endParaRPr lang="en-US" dirty="0"/>
          </a:p>
        </p:txBody>
      </p:sp>
    </p:spTree>
    <p:extLst>
      <p:ext uri="{BB962C8B-B14F-4D97-AF65-F5344CB8AC3E}">
        <p14:creationId xmlns:p14="http://schemas.microsoft.com/office/powerpoint/2010/main" val="2542169953"/>
      </p:ext>
    </p:extLst>
  </p:cSld>
  <p:clrMapOvr>
    <a:masterClrMapping/>
  </p:clrMapOvr>
  <p:transition spd="med">
    <p:fad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a:t>
            </a:r>
            <a:r>
              <a:rPr lang="en-US" dirty="0" err="1"/>
              <a:t>tmp</a:t>
            </a:r>
            <a:endParaRPr lang="en-US" dirty="0"/>
          </a:p>
          <a:p>
            <a:r>
              <a:rPr lang="en-US" dirty="0">
                <a:solidFill>
                  <a:schemeClr val="tx1"/>
                </a:solidFill>
              </a:rPr>
              <a:t>$ </a:t>
            </a:r>
            <a:r>
              <a:rPr lang="en-US" dirty="0" err="1">
                <a:solidFill>
                  <a:schemeClr val="tx1"/>
                </a:solidFill>
              </a:rPr>
              <a:t>wget</a:t>
            </a:r>
            <a:r>
              <a:rPr lang="en-US" dirty="0">
                <a:solidFill>
                  <a:schemeClr val="tx1"/>
                </a:solidFill>
              </a:rPr>
              <a:t> http://</a:t>
            </a:r>
            <a:r>
              <a:rPr lang="en-US" dirty="0" err="1">
                <a:solidFill>
                  <a:schemeClr val="tx1"/>
                </a:solidFill>
              </a:rPr>
              <a:t>mirror.sdunix.com</a:t>
            </a:r>
            <a:r>
              <a:rPr lang="en-US" dirty="0">
                <a:solidFill>
                  <a:schemeClr val="tx1"/>
                </a:solidFill>
              </a:rPr>
              <a:t>/apache/tomcat/tomcat-8/v8.0.33/bin/apache-tomcat-8.0.33.</a:t>
            </a:r>
            <a:r>
              <a:rPr lang="en-US" dirty="0" smtClean="0">
                <a:solidFill>
                  <a:schemeClr val="tx1"/>
                </a:solidFill>
              </a:rPr>
              <a:t>tar.gz</a:t>
            </a:r>
            <a:endParaRPr lang="en-US" dirty="0">
              <a:solidFill>
                <a:schemeClr val="tx1"/>
              </a:solidFill>
            </a:endParaRPr>
          </a:p>
        </p:txBody>
      </p:sp>
      <p:sp>
        <p:nvSpPr>
          <p:cNvPr id="3" name="Content Placeholder 2"/>
          <p:cNvSpPr>
            <a:spLocks noGrp="1"/>
          </p:cNvSpPr>
          <p:nvPr>
            <p:ph sz="quarter" idx="12"/>
          </p:nvPr>
        </p:nvSpPr>
        <p:spPr/>
        <p:txBody>
          <a:bodyPr/>
          <a:lstStyle/>
          <a:p>
            <a:r>
              <a:rPr lang="en-US" dirty="0" err="1" smtClean="0"/>
              <a:t>remote_file</a:t>
            </a:r>
            <a:r>
              <a:rPr lang="en-US" dirty="0" smtClean="0"/>
              <a:t> '/</a:t>
            </a:r>
            <a:r>
              <a:rPr lang="en-US" dirty="0" err="1" smtClean="0"/>
              <a:t>tmp</a:t>
            </a:r>
            <a:r>
              <a:rPr lang="en-US" dirty="0" smtClean="0"/>
              <a:t>/apache-tomcat-8.0.33.tar.gz' do</a:t>
            </a:r>
          </a:p>
          <a:p>
            <a:r>
              <a:rPr lang="en-US" dirty="0" smtClean="0"/>
              <a:t>  source '</a:t>
            </a:r>
            <a:r>
              <a:rPr lang="en-US" dirty="0">
                <a:solidFill>
                  <a:schemeClr val="tx1"/>
                </a:solidFill>
              </a:rPr>
              <a:t>http://</a:t>
            </a:r>
            <a:r>
              <a:rPr lang="en-US" dirty="0" err="1" smtClean="0">
                <a:solidFill>
                  <a:schemeClr val="tx1"/>
                </a:solidFill>
              </a:rPr>
              <a:t>mirror.sdunix.com</a:t>
            </a:r>
            <a:r>
              <a:rPr lang="en-US" dirty="0" smtClean="0">
                <a:solidFill>
                  <a:schemeClr val="tx1"/>
                </a:solidFill>
              </a:rPr>
              <a:t>...’</a:t>
            </a:r>
          </a:p>
          <a:p>
            <a:r>
              <a:rPr lang="en-US" dirty="0">
                <a:solidFill>
                  <a:schemeClr val="tx1"/>
                </a:solidFill>
              </a:rPr>
              <a:t> </a:t>
            </a:r>
            <a:r>
              <a:rPr lang="en-US" dirty="0" smtClean="0">
                <a:solidFill>
                  <a:schemeClr val="tx1"/>
                </a:solidFill>
              </a:rPr>
              <a:t> action :create</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550600239"/>
      </p:ext>
    </p:extLst>
  </p:cSld>
  <p:clrMapOvr>
    <a:masterClrMapping/>
  </p:clrMapOvr>
  <p:transition spd="med">
    <p:fad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err="1" smtClean="0"/>
              <a:t>remote_file</a:t>
            </a:r>
            <a:r>
              <a:rPr lang="en-US" dirty="0" smtClean="0"/>
              <a:t> Resource</a:t>
            </a:r>
            <a:endParaRPr lang="en-US" dirty="0"/>
          </a:p>
        </p:txBody>
      </p:sp>
      <p:sp>
        <p:nvSpPr>
          <p:cNvPr id="3" name="Content Placeholder 2"/>
          <p:cNvSpPr>
            <a:spLocks noGrp="1"/>
          </p:cNvSpPr>
          <p:nvPr>
            <p:ph sz="quarter" idx="10"/>
          </p:nvPr>
        </p:nvSpPr>
        <p:spPr/>
        <p:txBody>
          <a:bodyPr>
            <a:normAutofit/>
          </a:bodyPr>
          <a:lstStyle/>
          <a:p>
            <a:r>
              <a:rPr lang="en-US" dirty="0"/>
              <a:t>user </a:t>
            </a:r>
            <a:r>
              <a:rPr lang="en-US" dirty="0" smtClean="0"/>
              <a:t>'tomcat</a:t>
            </a:r>
            <a:r>
              <a:rPr lang="en-US" dirty="0"/>
              <a:t>' do</a:t>
            </a:r>
          </a:p>
          <a:p>
            <a:r>
              <a:rPr lang="en-US" dirty="0" smtClean="0"/>
              <a:t>  group </a:t>
            </a:r>
            <a:r>
              <a:rPr lang="en-US" dirty="0"/>
              <a:t>'tomcat'</a:t>
            </a:r>
          </a:p>
          <a:p>
            <a:r>
              <a:rPr lang="en-US" dirty="0" smtClean="0"/>
              <a:t>end</a:t>
            </a:r>
            <a:endParaRPr lang="en-US" dirty="0"/>
          </a:p>
          <a:p>
            <a:endParaRPr lang="en-US" dirty="0"/>
          </a:p>
          <a:p>
            <a:r>
              <a:rPr lang="en-US" dirty="0" err="1"/>
              <a:t>remote_file</a:t>
            </a:r>
            <a:r>
              <a:rPr lang="en-US" dirty="0"/>
              <a:t> '/</a:t>
            </a:r>
            <a:r>
              <a:rPr lang="en-US" dirty="0" err="1" smtClean="0"/>
              <a:t>tmp</a:t>
            </a:r>
            <a:r>
              <a:rPr lang="en-US" dirty="0" smtClean="0"/>
              <a:t>/</a:t>
            </a:r>
            <a:r>
              <a:rPr lang="en-US" dirty="0" err="1" smtClean="0"/>
              <a:t>tomcat.tar.gz</a:t>
            </a:r>
            <a:r>
              <a:rPr lang="en-US" dirty="0"/>
              <a:t>' do</a:t>
            </a:r>
          </a:p>
          <a:p>
            <a:r>
              <a:rPr lang="en-US" dirty="0"/>
              <a:t>  source </a:t>
            </a:r>
            <a:r>
              <a:rPr lang="en-US" dirty="0"/>
              <a:t>'http://</a:t>
            </a:r>
            <a:r>
              <a:rPr lang="en-US" dirty="0" err="1"/>
              <a:t>chef.run</a:t>
            </a:r>
            <a:r>
              <a:rPr lang="en-US" dirty="0"/>
              <a:t>/2wWavdE'</a:t>
            </a:r>
            <a:endParaRPr lang="en-US" dirty="0" smtClean="0"/>
          </a:p>
          <a:p>
            <a:r>
              <a:rPr lang="en-US" dirty="0"/>
              <a:t> </a:t>
            </a:r>
            <a:r>
              <a:rPr lang="en-US" dirty="0" smtClean="0"/>
              <a:t> action :create</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199467"/>
            <a:ext cx="14404273" cy="2184399"/>
          </a:xfrm>
        </p:spPr>
        <p:txBody>
          <a:bodyPr/>
          <a:lstStyle/>
          <a:p>
            <a:endParaRPr lang="en-US" dirty="0"/>
          </a:p>
        </p:txBody>
      </p:sp>
    </p:spTree>
    <p:extLst>
      <p:ext uri="{BB962C8B-B14F-4D97-AF65-F5344CB8AC3E}">
        <p14:creationId xmlns:p14="http://schemas.microsoft.com/office/powerpoint/2010/main" val="431181950"/>
      </p:ext>
    </p:extLst>
  </p:cSld>
  <p:clrMapOvr>
    <a:masterClrMapping/>
  </p:clrMapOvr>
  <p:transition spd="med">
    <p:fad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directory</a:t>
            </a:r>
            <a:endParaRPr lang="en-US" dirty="0"/>
          </a:p>
        </p:txBody>
      </p:sp>
      <p:sp>
        <p:nvSpPr>
          <p:cNvPr id="3" name="Subtitle 2"/>
          <p:cNvSpPr>
            <a:spLocks noGrp="1"/>
          </p:cNvSpPr>
          <p:nvPr>
            <p:ph type="subTitle" idx="1"/>
          </p:nvPr>
        </p:nvSpPr>
        <p:spPr/>
        <p:txBody>
          <a:bodyPr/>
          <a:lstStyle/>
          <a:p>
            <a:r>
              <a:rPr lang="en-US" dirty="0"/>
              <a:t>Use the directory resource to manage a directory, which is a hierarchy of folders that comprises all of the information stored on a computer. The root directory is the top-level, under which the rest of the directory is organized. </a:t>
            </a:r>
            <a:endParaRPr lang="en-US" dirty="0" smtClean="0"/>
          </a:p>
          <a:p>
            <a:endParaRPr lang="en-US" dirty="0"/>
          </a:p>
          <a:p>
            <a:r>
              <a:rPr lang="en-US" dirty="0" smtClean="0"/>
              <a:t>The </a:t>
            </a:r>
            <a:r>
              <a:rPr lang="en-US" dirty="0"/>
              <a:t>directory resource uses the name property to specify the path to a location in a directory. Typically, permission to access that location in the directory is required.</a:t>
            </a:r>
          </a:p>
          <a:p>
            <a:endParaRPr lang="en-US" dirty="0"/>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docs.chef.io/resource_directory.html</a:t>
            </a:r>
            <a:endParaRPr lang="en-US" sz="4000" dirty="0" smtClean="0"/>
          </a:p>
        </p:txBody>
      </p:sp>
    </p:spTree>
    <p:extLst>
      <p:ext uri="{BB962C8B-B14F-4D97-AF65-F5344CB8AC3E}">
        <p14:creationId xmlns:p14="http://schemas.microsoft.com/office/powerpoint/2010/main" val="990364430"/>
      </p:ext>
    </p:extLst>
  </p:cSld>
  <p:clrMapOvr>
    <a:masterClrMapping/>
  </p:clrMapOvr>
  <p:transition spd="med">
    <p:fad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directory Resource</a:t>
            </a:r>
            <a:endParaRPr lang="en-US" dirty="0"/>
          </a:p>
        </p:txBody>
      </p:sp>
      <p:sp>
        <p:nvSpPr>
          <p:cNvPr id="3" name="Content Placeholder 2"/>
          <p:cNvSpPr>
            <a:spLocks noGrp="1"/>
          </p:cNvSpPr>
          <p:nvPr>
            <p:ph sz="quarter" idx="10"/>
          </p:nvPr>
        </p:nvSpPr>
        <p:spPr/>
        <p:txBody>
          <a:bodyPr/>
          <a:lstStyle/>
          <a:p>
            <a:r>
              <a:rPr lang="en-US" dirty="0" smtClean="0"/>
              <a:t>directory '/opt/application/</a:t>
            </a:r>
            <a:r>
              <a:rPr lang="en-US" dirty="0" err="1" smtClean="0"/>
              <a:t>conf</a:t>
            </a:r>
            <a:r>
              <a:rPr lang="en-US" dirty="0" smtClean="0"/>
              <a:t>' do</a:t>
            </a:r>
          </a:p>
          <a:p>
            <a:r>
              <a:rPr lang="en-US" dirty="0"/>
              <a:t> </a:t>
            </a:r>
            <a:r>
              <a:rPr lang="en-US" dirty="0" smtClean="0"/>
              <a:t> action :create</a:t>
            </a:r>
          </a:p>
          <a:p>
            <a:r>
              <a:rPr lang="en-US" dirty="0"/>
              <a:t> </a:t>
            </a:r>
            <a:r>
              <a:rPr lang="en-US" dirty="0" smtClean="0"/>
              <a:t> recursive true</a:t>
            </a:r>
          </a:p>
          <a:p>
            <a:r>
              <a:rPr lang="en-US" dirty="0" smtClean="0"/>
              <a:t>end</a:t>
            </a:r>
            <a:endParaRPr lang="en-US" dirty="0"/>
          </a:p>
        </p:txBody>
      </p:sp>
      <p:sp>
        <p:nvSpPr>
          <p:cNvPr id="7" name="Content Placeholder 6"/>
          <p:cNvSpPr>
            <a:spLocks noGrp="1"/>
          </p:cNvSpPr>
          <p:nvPr>
            <p:ph sz="quarter" idx="12"/>
          </p:nvPr>
        </p:nvSpPr>
        <p:spPr/>
        <p:txBody>
          <a:bodyPr/>
          <a:lstStyle/>
          <a:p>
            <a:r>
              <a:rPr lang="en-US" dirty="0" smtClean="0"/>
              <a:t>The directory named '/opt/application/</a:t>
            </a:r>
            <a:r>
              <a:rPr lang="en-US" dirty="0" err="1" smtClean="0"/>
              <a:t>conf</a:t>
            </a:r>
            <a:r>
              <a:rPr lang="en-US" dirty="0" smtClean="0"/>
              <a:t>' is created recursively.</a:t>
            </a:r>
            <a:endParaRPr lang="en-US" dirty="0"/>
          </a:p>
        </p:txBody>
      </p:sp>
    </p:spTree>
    <p:extLst>
      <p:ext uri="{BB962C8B-B14F-4D97-AF65-F5344CB8AC3E}">
        <p14:creationId xmlns:p14="http://schemas.microsoft.com/office/powerpoint/2010/main" val="3053690323"/>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Pre-built Workstation</a:t>
            </a:r>
            <a:endParaRPr lang="en-US" dirty="0"/>
          </a:p>
        </p:txBody>
      </p:sp>
      <p:sp>
        <p:nvSpPr>
          <p:cNvPr id="4" name="Content Placeholder 3"/>
          <p:cNvSpPr>
            <a:spLocks noGrp="1"/>
          </p:cNvSpPr>
          <p:nvPr>
            <p:ph sz="quarter" idx="11"/>
          </p:nvPr>
        </p:nvSpPr>
        <p:spPr/>
        <p:txBody>
          <a:bodyPr>
            <a:normAutofit/>
          </a:bodyPr>
          <a:lstStyle/>
          <a:p>
            <a:r>
              <a:rPr lang="en-US" dirty="0" smtClean="0"/>
              <a:t>We will provide for you a workstation with </a:t>
            </a:r>
            <a:r>
              <a:rPr lang="en-US" dirty="0" smtClean="0"/>
              <a:t>Chef development tools installed, including the </a:t>
            </a:r>
            <a:r>
              <a:rPr lang="en-US" dirty="0" err="1" smtClean="0"/>
              <a:t>ChefDK</a:t>
            </a:r>
            <a:r>
              <a:rPr lang="en-US" dirty="0" smtClean="0"/>
              <a:t>, Docker, and the kitchen-</a:t>
            </a:r>
            <a:r>
              <a:rPr lang="en-US" dirty="0" err="1" smtClean="0"/>
              <a:t>docker</a:t>
            </a:r>
            <a:r>
              <a:rPr lang="en-US" dirty="0" smtClean="0"/>
              <a:t> gem.</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Login to the Remote Workstation</a:t>
            </a:r>
            <a:endParaRPr lang="en-US" dirty="0"/>
          </a:p>
        </p:txBody>
      </p:sp>
    </p:spTree>
    <p:extLst>
      <p:ext uri="{BB962C8B-B14F-4D97-AF65-F5344CB8AC3E}">
        <p14:creationId xmlns:p14="http://schemas.microsoft.com/office/powerpoint/2010/main" val="257584396"/>
      </p:ext>
    </p:extLst>
  </p:cSld>
  <p:clrMapOvr>
    <a:masterClrMapping/>
  </p:clrMapOvr>
  <p:transition spd="med">
    <p:fad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err="1"/>
              <a:t>mkdir</a:t>
            </a:r>
            <a:r>
              <a:rPr lang="en-US" dirty="0"/>
              <a:t> /opt/tomcat</a:t>
            </a:r>
          </a:p>
          <a:p>
            <a:endParaRPr lang="en-US" dirty="0"/>
          </a:p>
        </p:txBody>
      </p:sp>
      <p:sp>
        <p:nvSpPr>
          <p:cNvPr id="3" name="Content Placeholder 2"/>
          <p:cNvSpPr>
            <a:spLocks noGrp="1"/>
          </p:cNvSpPr>
          <p:nvPr>
            <p:ph sz="quarter" idx="12"/>
          </p:nvPr>
        </p:nvSpPr>
        <p:spPr/>
        <p:txBody>
          <a:bodyPr/>
          <a:lstStyle/>
          <a:p>
            <a:r>
              <a:rPr lang="en-US" dirty="0" smtClean="0"/>
              <a:t>directory '/opt/tomcat' do</a:t>
            </a:r>
          </a:p>
          <a:p>
            <a:r>
              <a:rPr lang="en-US" dirty="0" smtClean="0"/>
              <a:t>  action :create</a:t>
            </a:r>
          </a:p>
          <a:p>
            <a:r>
              <a:rPr lang="en-US" dirty="0"/>
              <a:t> </a:t>
            </a:r>
            <a:r>
              <a:rPr lang="en-US" dirty="0" smtClean="0"/>
              <a:t> recursive true</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2056710760"/>
      </p:ext>
    </p:extLst>
  </p:cSld>
  <p:clrMapOvr>
    <a:masterClrMapping/>
  </p:clrMapOvr>
  <p:transition spd="med">
    <p:fad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directory Resource</a:t>
            </a:r>
            <a:endParaRPr lang="en-US" dirty="0"/>
          </a:p>
        </p:txBody>
      </p:sp>
      <p:sp>
        <p:nvSpPr>
          <p:cNvPr id="3" name="Content Placeholder 2"/>
          <p:cNvSpPr>
            <a:spLocks noGrp="1"/>
          </p:cNvSpPr>
          <p:nvPr>
            <p:ph sz="quarter" idx="10"/>
          </p:nvPr>
        </p:nvSpPr>
        <p:spPr/>
        <p:txBody>
          <a:bodyPr/>
          <a:lstStyle/>
          <a:p>
            <a:r>
              <a:rPr lang="en-US" dirty="0" err="1"/>
              <a:t>remote_file</a:t>
            </a:r>
            <a:r>
              <a:rPr lang="en-US" dirty="0"/>
              <a:t> '/</a:t>
            </a:r>
            <a:r>
              <a:rPr lang="en-US" dirty="0" err="1" smtClean="0"/>
              <a:t>tmp</a:t>
            </a:r>
            <a:r>
              <a:rPr lang="en-US" dirty="0" smtClean="0"/>
              <a:t>/</a:t>
            </a:r>
            <a:r>
              <a:rPr lang="en-US" dirty="0" err="1" smtClean="0"/>
              <a:t>tomcat.tar.gz</a:t>
            </a:r>
            <a:r>
              <a:rPr lang="en-US" dirty="0"/>
              <a:t>' do</a:t>
            </a:r>
          </a:p>
          <a:p>
            <a:r>
              <a:rPr lang="en-US" dirty="0"/>
              <a:t>  source </a:t>
            </a:r>
            <a:r>
              <a:rPr lang="en-US" dirty="0"/>
              <a:t>'http://</a:t>
            </a:r>
            <a:r>
              <a:rPr lang="en-US" dirty="0" err="1"/>
              <a:t>chef.run</a:t>
            </a:r>
            <a:r>
              <a:rPr lang="en-US" dirty="0"/>
              <a:t>/2wWavdE'  </a:t>
            </a:r>
            <a:endParaRPr lang="en-US" dirty="0" smtClean="0"/>
          </a:p>
          <a:p>
            <a:r>
              <a:rPr lang="en-US" dirty="0"/>
              <a:t> </a:t>
            </a:r>
            <a:r>
              <a:rPr lang="en-US" dirty="0" smtClean="0"/>
              <a:t> action </a:t>
            </a:r>
            <a:r>
              <a:rPr lang="en-US" dirty="0"/>
              <a:t>:create</a:t>
            </a:r>
          </a:p>
          <a:p>
            <a:r>
              <a:rPr lang="en-US" dirty="0"/>
              <a:t>end</a:t>
            </a:r>
          </a:p>
          <a:p>
            <a:endParaRPr lang="en-US" dirty="0"/>
          </a:p>
          <a:p>
            <a:r>
              <a:rPr lang="en-US" dirty="0"/>
              <a:t>directory '/opt/tomcat' do</a:t>
            </a:r>
          </a:p>
          <a:p>
            <a:r>
              <a:rPr lang="en-US" dirty="0"/>
              <a:t>  action :</a:t>
            </a:r>
            <a:r>
              <a:rPr lang="en-US" dirty="0" smtClean="0"/>
              <a:t>create</a:t>
            </a:r>
          </a:p>
          <a:p>
            <a:r>
              <a:rPr lang="en-US" dirty="0"/>
              <a:t> </a:t>
            </a:r>
            <a:r>
              <a:rPr lang="en-US" dirty="0" smtClean="0"/>
              <a:t> recursive true</a:t>
            </a:r>
            <a:endParaRPr lang="en-US" dirty="0"/>
          </a:p>
          <a:p>
            <a:r>
              <a:rPr lang="en-US" dirty="0"/>
              <a:t>end</a:t>
            </a:r>
          </a:p>
          <a:p>
            <a:endParaRPr lang="en-US" dirty="0"/>
          </a:p>
          <a:p>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4707467"/>
            <a:ext cx="14404273" cy="2472266"/>
          </a:xfrm>
        </p:spPr>
        <p:txBody>
          <a:bodyPr/>
          <a:lstStyle/>
          <a:p>
            <a:endParaRPr lang="en-US" dirty="0"/>
          </a:p>
        </p:txBody>
      </p:sp>
    </p:spTree>
    <p:extLst>
      <p:ext uri="{BB962C8B-B14F-4D97-AF65-F5344CB8AC3E}">
        <p14:creationId xmlns:p14="http://schemas.microsoft.com/office/powerpoint/2010/main" val="1240961208"/>
      </p:ext>
    </p:extLst>
  </p:cSld>
  <p:clrMapOvr>
    <a:masterClrMapping/>
  </p:clrMapOvr>
  <p:transition spd="med">
    <p:fad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execute</a:t>
            </a:r>
            <a:endParaRPr lang="en-US" dirty="0"/>
          </a:p>
        </p:txBody>
      </p:sp>
      <p:sp>
        <p:nvSpPr>
          <p:cNvPr id="3" name="Subtitle 2"/>
          <p:cNvSpPr>
            <a:spLocks noGrp="1"/>
          </p:cNvSpPr>
          <p:nvPr>
            <p:ph type="subTitle" idx="1"/>
          </p:nvPr>
        </p:nvSpPr>
        <p:spPr/>
        <p:txBody>
          <a:bodyPr/>
          <a:lstStyle/>
          <a:p>
            <a:r>
              <a:rPr lang="en-US" dirty="0"/>
              <a:t>Use the execute resource to execute a single command. Commands that are executed with this resource are (by their nature) not idempotent, as they are typically unique to the environment in which they are run. Use </a:t>
            </a:r>
            <a:r>
              <a:rPr lang="en-US" dirty="0" err="1"/>
              <a:t>not_if</a:t>
            </a:r>
            <a:r>
              <a:rPr lang="en-US" dirty="0"/>
              <a:t> and </a:t>
            </a:r>
            <a:r>
              <a:rPr lang="en-US" dirty="0" err="1"/>
              <a:t>only_if</a:t>
            </a:r>
            <a:r>
              <a:rPr lang="en-US" dirty="0"/>
              <a:t> to guard this resource for </a:t>
            </a:r>
            <a:r>
              <a:rPr lang="en-US" dirty="0" err="1"/>
              <a:t>idempotence</a:t>
            </a:r>
            <a:r>
              <a:rPr lang="en-US" dirty="0" smtClean="0"/>
              <a:t>.</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docs.chef.io/resource_execute.html</a:t>
            </a:r>
            <a:endParaRPr lang="en-US" sz="4000" dirty="0" smtClean="0"/>
          </a:p>
        </p:txBody>
      </p:sp>
    </p:spTree>
    <p:extLst>
      <p:ext uri="{BB962C8B-B14F-4D97-AF65-F5344CB8AC3E}">
        <p14:creationId xmlns:p14="http://schemas.microsoft.com/office/powerpoint/2010/main" val="1993055525"/>
      </p:ext>
    </p:extLst>
  </p:cSld>
  <p:clrMapOvr>
    <a:masterClrMapping/>
  </p:clrMapOvr>
  <p:transition spd="med">
    <p:fade/>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execute Resource</a:t>
            </a:r>
            <a:endParaRPr lang="en-US" dirty="0"/>
          </a:p>
        </p:txBody>
      </p:sp>
      <p:sp>
        <p:nvSpPr>
          <p:cNvPr id="3" name="Content Placeholder 2"/>
          <p:cNvSpPr>
            <a:spLocks noGrp="1"/>
          </p:cNvSpPr>
          <p:nvPr>
            <p:ph sz="quarter" idx="10"/>
          </p:nvPr>
        </p:nvSpPr>
        <p:spPr/>
        <p:txBody>
          <a:bodyPr/>
          <a:lstStyle/>
          <a:p>
            <a:r>
              <a:rPr lang="en-US" dirty="0" smtClean="0"/>
              <a:t>execute '</a:t>
            </a:r>
            <a:r>
              <a:rPr lang="en-US" dirty="0" err="1" smtClean="0"/>
              <a:t>extract_archive</a:t>
            </a:r>
            <a:r>
              <a:rPr lang="en-US" dirty="0" smtClean="0"/>
              <a:t>' do</a:t>
            </a:r>
          </a:p>
          <a:p>
            <a:r>
              <a:rPr lang="en-US" dirty="0" smtClean="0"/>
              <a:t>  command 'tar </a:t>
            </a:r>
            <a:r>
              <a:rPr lang="en-US" dirty="0" err="1" smtClean="0"/>
              <a:t>xvf</a:t>
            </a:r>
            <a:r>
              <a:rPr lang="en-US" dirty="0" smtClean="0"/>
              <a:t> </a:t>
            </a:r>
            <a:r>
              <a:rPr lang="en-US" dirty="0" err="1" smtClean="0"/>
              <a:t>archive.tar.gz</a:t>
            </a:r>
            <a:r>
              <a:rPr lang="en-US" dirty="0" smtClean="0"/>
              <a:t>'</a:t>
            </a:r>
          </a:p>
          <a:p>
            <a:r>
              <a:rPr lang="en-US" dirty="0"/>
              <a:t> </a:t>
            </a:r>
            <a:r>
              <a:rPr lang="en-US" dirty="0" smtClean="0"/>
              <a:t> </a:t>
            </a:r>
            <a:r>
              <a:rPr lang="en-US" dirty="0" err="1" smtClean="0"/>
              <a:t>cwd</a:t>
            </a:r>
            <a:r>
              <a:rPr lang="en-US" dirty="0" smtClean="0"/>
              <a:t> '/</a:t>
            </a:r>
            <a:r>
              <a:rPr lang="en-US" dirty="0" err="1" smtClean="0"/>
              <a:t>tmp</a:t>
            </a:r>
            <a:r>
              <a:rPr lang="en-US" dirty="0" smtClean="0"/>
              <a:t>'</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execute resource named '</a:t>
            </a:r>
            <a:r>
              <a:rPr lang="en-US" dirty="0" err="1" smtClean="0"/>
              <a:t>extract_archive</a:t>
            </a:r>
            <a:r>
              <a:rPr lang="en-US" dirty="0" smtClean="0"/>
              <a:t>' is run with the command 'tar </a:t>
            </a:r>
            <a:r>
              <a:rPr lang="en-US" dirty="0" err="1" smtClean="0"/>
              <a:t>xvf</a:t>
            </a:r>
            <a:r>
              <a:rPr lang="en-US" dirty="0" smtClean="0"/>
              <a:t> </a:t>
            </a:r>
            <a:r>
              <a:rPr lang="en-US" dirty="0" err="1" smtClean="0"/>
              <a:t>archive.tar.gz</a:t>
            </a:r>
            <a:r>
              <a:rPr lang="en-US" dirty="0" smtClean="0"/>
              <a:t>' in the </a:t>
            </a:r>
            <a:r>
              <a:rPr lang="en-US" dirty="0" err="1" smtClean="0"/>
              <a:t>cwd</a:t>
            </a:r>
            <a:r>
              <a:rPr lang="en-US" dirty="0" smtClean="0"/>
              <a:t> '/</a:t>
            </a:r>
            <a:r>
              <a:rPr lang="en-US" dirty="0" err="1" smtClean="0"/>
              <a:t>tmp</a:t>
            </a:r>
            <a:r>
              <a:rPr lang="en-US" dirty="0" smtClean="0"/>
              <a:t>'.</a:t>
            </a:r>
          </a:p>
          <a:p>
            <a:endParaRPr lang="en-US" dirty="0"/>
          </a:p>
          <a:p>
            <a:r>
              <a:rPr lang="en-US" dirty="0" smtClean="0"/>
              <a:t>All resources have default actions. When an action is not provided the default action is assumed. </a:t>
            </a:r>
            <a:r>
              <a:rPr lang="en-US" b="1" dirty="0" smtClean="0"/>
              <a:t>For the execute resource the default action is run</a:t>
            </a:r>
            <a:r>
              <a:rPr lang="en-US" dirty="0" smtClean="0"/>
              <a:t>.</a:t>
            </a:r>
            <a:endParaRPr lang="en-US" dirty="0"/>
          </a:p>
        </p:txBody>
      </p:sp>
    </p:spTree>
    <p:extLst>
      <p:ext uri="{BB962C8B-B14F-4D97-AF65-F5344CB8AC3E}">
        <p14:creationId xmlns:p14="http://schemas.microsoft.com/office/powerpoint/2010/main" val="457421341"/>
      </p:ext>
    </p:extLst>
  </p:cSld>
  <p:clrMapOvr>
    <a:masterClrMapping/>
  </p:clrMapOvr>
  <p:transition spd="med">
    <p:fade/>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tar </a:t>
            </a:r>
            <a:r>
              <a:rPr lang="en-US" dirty="0" err="1"/>
              <a:t>xvf</a:t>
            </a:r>
            <a:r>
              <a:rPr lang="en-US" dirty="0"/>
              <a:t> apache-tomcat-8*</a:t>
            </a:r>
            <a:r>
              <a:rPr lang="en-US" dirty="0" err="1"/>
              <a:t>tar.gz</a:t>
            </a:r>
            <a:r>
              <a:rPr lang="en-US" dirty="0"/>
              <a:t> -C /opt/tomcat --strip-components=1</a:t>
            </a:r>
          </a:p>
          <a:p>
            <a:endParaRPr lang="en-US" dirty="0"/>
          </a:p>
        </p:txBody>
      </p:sp>
      <p:sp>
        <p:nvSpPr>
          <p:cNvPr id="3" name="Content Placeholder 2"/>
          <p:cNvSpPr>
            <a:spLocks noGrp="1"/>
          </p:cNvSpPr>
          <p:nvPr>
            <p:ph sz="quarter" idx="12"/>
          </p:nvPr>
        </p:nvSpPr>
        <p:spPr/>
        <p:txBody>
          <a:bodyPr/>
          <a:lstStyle/>
          <a:p>
            <a:r>
              <a:rPr lang="en-US" dirty="0"/>
              <a:t>execute </a:t>
            </a:r>
            <a:r>
              <a:rPr lang="en-US" dirty="0" smtClean="0"/>
              <a:t>'</a:t>
            </a:r>
            <a:r>
              <a:rPr lang="en-US" dirty="0" err="1" smtClean="0"/>
              <a:t>extract_tomcat</a:t>
            </a:r>
            <a:r>
              <a:rPr lang="en-US" dirty="0" smtClean="0"/>
              <a:t>' do</a:t>
            </a:r>
          </a:p>
          <a:p>
            <a:r>
              <a:rPr lang="en-US" dirty="0"/>
              <a:t> </a:t>
            </a:r>
            <a:r>
              <a:rPr lang="en-US" dirty="0" smtClean="0"/>
              <a:t> command '</a:t>
            </a:r>
            <a:r>
              <a:rPr lang="en-US" dirty="0"/>
              <a:t>tar </a:t>
            </a:r>
            <a:r>
              <a:rPr lang="en-US" dirty="0" err="1"/>
              <a:t>xvf</a:t>
            </a:r>
            <a:r>
              <a:rPr lang="en-US" dirty="0"/>
              <a:t> apache-</a:t>
            </a:r>
            <a:r>
              <a:rPr lang="en-US" dirty="0" smtClean="0"/>
              <a:t>tomcat-8...'</a:t>
            </a:r>
          </a:p>
          <a:p>
            <a:r>
              <a:rPr lang="en-US" dirty="0" smtClean="0"/>
              <a:t>  </a:t>
            </a:r>
            <a:r>
              <a:rPr lang="en-US" dirty="0" err="1" smtClean="0"/>
              <a:t>cwd</a:t>
            </a:r>
            <a:r>
              <a:rPr lang="en-US" dirty="0" smtClean="0"/>
              <a:t> '/</a:t>
            </a:r>
            <a:r>
              <a:rPr lang="en-US" dirty="0" err="1" smtClean="0"/>
              <a:t>tmp</a:t>
            </a:r>
            <a:r>
              <a:rPr lang="en-US" dirty="0" smtClean="0"/>
              <a:t>'</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834282769"/>
      </p:ext>
    </p:extLst>
  </p:cSld>
  <p:clrMapOvr>
    <a:masterClrMapping/>
  </p:clrMapOvr>
  <p:transition spd="med">
    <p:fade/>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a:t>
            </a:r>
            <a:endParaRPr lang="en-US" dirty="0"/>
          </a:p>
        </p:txBody>
      </p:sp>
      <p:sp>
        <p:nvSpPr>
          <p:cNvPr id="3" name="Content Placeholder 2"/>
          <p:cNvSpPr>
            <a:spLocks noGrp="1"/>
          </p:cNvSpPr>
          <p:nvPr>
            <p:ph sz="quarter" idx="10"/>
          </p:nvPr>
        </p:nvSpPr>
        <p:spPr>
          <a:xfrm>
            <a:off x="1121105" y="1888521"/>
            <a:ext cx="14418210" cy="5951611"/>
          </a:xfrm>
        </p:spPr>
        <p:txBody>
          <a:bodyPr/>
          <a:lstStyle/>
          <a:p>
            <a:r>
              <a:rPr lang="en-US" dirty="0"/>
              <a:t>directory '/opt/tomcat' do</a:t>
            </a:r>
          </a:p>
          <a:p>
            <a:r>
              <a:rPr lang="en-US" dirty="0"/>
              <a:t>  action :</a:t>
            </a:r>
            <a:r>
              <a:rPr lang="en-US" dirty="0" smtClean="0"/>
              <a:t>create</a:t>
            </a:r>
          </a:p>
          <a:p>
            <a:r>
              <a:rPr lang="en-US" dirty="0"/>
              <a:t> </a:t>
            </a:r>
            <a:r>
              <a:rPr lang="en-US" dirty="0" smtClean="0"/>
              <a:t> recursive true</a:t>
            </a:r>
            <a:endParaRPr lang="en-US" dirty="0"/>
          </a:p>
          <a:p>
            <a:r>
              <a:rPr lang="en-US" dirty="0"/>
              <a:t>end</a:t>
            </a:r>
          </a:p>
          <a:p>
            <a:endParaRPr lang="en-US" dirty="0"/>
          </a:p>
          <a:p>
            <a:r>
              <a:rPr lang="en-US" dirty="0"/>
              <a:t>execute '</a:t>
            </a:r>
            <a:r>
              <a:rPr lang="en-US" dirty="0" err="1"/>
              <a:t>extract_tomcat</a:t>
            </a:r>
            <a:r>
              <a:rPr lang="en-US" dirty="0"/>
              <a:t>' do</a:t>
            </a:r>
          </a:p>
          <a:p>
            <a:r>
              <a:rPr lang="en-US" dirty="0"/>
              <a:t>  command 'tar </a:t>
            </a:r>
            <a:r>
              <a:rPr lang="en-US" dirty="0" err="1"/>
              <a:t>xvf</a:t>
            </a:r>
            <a:r>
              <a:rPr lang="en-US" dirty="0"/>
              <a:t> </a:t>
            </a:r>
            <a:r>
              <a:rPr lang="en-US" dirty="0" err="1" smtClean="0"/>
              <a:t>tomcat.tar.gz</a:t>
            </a:r>
            <a:r>
              <a:rPr lang="en-US" dirty="0" smtClean="0"/>
              <a:t> </a:t>
            </a:r>
            <a:r>
              <a:rPr lang="en-US" dirty="0"/>
              <a:t>-C /opt/tomcat --strip-components=1'</a:t>
            </a:r>
          </a:p>
          <a:p>
            <a:r>
              <a:rPr lang="en-US" dirty="0"/>
              <a:t>  </a:t>
            </a:r>
            <a:r>
              <a:rPr lang="en-US" dirty="0" err="1"/>
              <a:t>cwd</a:t>
            </a:r>
            <a:r>
              <a:rPr lang="en-US" dirty="0"/>
              <a:t> '/</a:t>
            </a:r>
            <a:r>
              <a:rPr lang="en-US" dirty="0" err="1"/>
              <a:t>tmp</a:t>
            </a:r>
            <a:r>
              <a:rPr lang="en-US" dirty="0"/>
              <a:t>'</a:t>
            </a:r>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487333"/>
            <a:ext cx="14404273" cy="2624666"/>
          </a:xfrm>
        </p:spPr>
        <p:txBody>
          <a:bodyPr/>
          <a:lstStyle/>
          <a:p>
            <a:endParaRPr lang="en-US" dirty="0"/>
          </a:p>
        </p:txBody>
      </p:sp>
      <p:sp>
        <p:nvSpPr>
          <p:cNvPr id="5" name="TextBox 4"/>
          <p:cNvSpPr txBox="1"/>
          <p:nvPr/>
        </p:nvSpPr>
        <p:spPr bwMode="white">
          <a:xfrm>
            <a:off x="4978400" y="7112000"/>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869767320"/>
      </p:ext>
    </p:extLst>
  </p:cSld>
  <p:clrMapOvr>
    <a:masterClrMapping/>
  </p:clrMapOvr>
  <p:transition spd="med">
    <p:fade/>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808096022"/>
      </p:ext>
    </p:extLst>
  </p:cSld>
  <p:clrMapOvr>
    <a:masterClrMapping/>
  </p:clrMapOvr>
  <p:transition spd="med">
    <p:fade/>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q"/>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998793368"/>
      </p:ext>
    </p:extLst>
  </p:cSld>
  <p:clrMapOvr>
    <a:masterClrMapping/>
  </p:clrMapOvr>
  <p:transition spd="med">
    <p:fade/>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 the Correct Directory Permissions</a:t>
            </a:r>
            <a:endParaRPr lang="en-US" dirty="0"/>
          </a:p>
        </p:txBody>
      </p:sp>
      <p:sp>
        <p:nvSpPr>
          <p:cNvPr id="3" name="Content Placeholder 2"/>
          <p:cNvSpPr>
            <a:spLocks noGrp="1"/>
          </p:cNvSpPr>
          <p:nvPr>
            <p:ph sz="quarter" idx="10"/>
          </p:nvPr>
        </p:nvSpPr>
        <p:spPr/>
        <p:txBody>
          <a:bodyPr>
            <a:normAutofit/>
          </a:bodyPr>
          <a:lstStyle/>
          <a:p>
            <a:r>
              <a:rPr lang="en-US" dirty="0"/>
              <a:t>$ cd /opt/tomcat</a:t>
            </a:r>
          </a:p>
          <a:p>
            <a:r>
              <a:rPr lang="en-US" dirty="0"/>
              <a:t>$ </a:t>
            </a:r>
            <a:r>
              <a:rPr lang="en-US" dirty="0" err="1"/>
              <a:t>sudo</a:t>
            </a:r>
            <a:r>
              <a:rPr lang="en-US" dirty="0"/>
              <a:t> </a:t>
            </a:r>
            <a:r>
              <a:rPr lang="en-US" dirty="0" err="1"/>
              <a:t>chgrp</a:t>
            </a:r>
            <a:r>
              <a:rPr lang="en-US" dirty="0"/>
              <a:t> -R </a:t>
            </a:r>
            <a:r>
              <a:rPr lang="en-US" dirty="0" smtClean="0"/>
              <a:t>tomcat </a:t>
            </a:r>
            <a:r>
              <a:rPr lang="en-US" dirty="0" err="1" smtClean="0"/>
              <a:t>conf</a:t>
            </a:r>
            <a:endParaRPr lang="en-US" dirty="0"/>
          </a:p>
          <a:p>
            <a:r>
              <a:rPr lang="en-US" dirty="0"/>
              <a:t>$ </a:t>
            </a:r>
            <a:r>
              <a:rPr lang="en-US" dirty="0" err="1"/>
              <a:t>sudo</a:t>
            </a:r>
            <a:r>
              <a:rPr lang="en-US" dirty="0"/>
              <a:t> </a:t>
            </a:r>
            <a:r>
              <a:rPr lang="en-US" dirty="0" err="1"/>
              <a:t>chmod</a:t>
            </a:r>
            <a:r>
              <a:rPr lang="en-US" dirty="0"/>
              <a:t> </a:t>
            </a:r>
            <a:r>
              <a:rPr lang="en-US" dirty="0" err="1"/>
              <a:t>g+rwx</a:t>
            </a:r>
            <a:r>
              <a:rPr lang="en-US" dirty="0"/>
              <a:t> </a:t>
            </a:r>
            <a:r>
              <a:rPr lang="en-US" dirty="0" err="1"/>
              <a:t>conf</a:t>
            </a:r>
            <a:endParaRPr lang="en-US" dirty="0"/>
          </a:p>
          <a:p>
            <a:r>
              <a:rPr lang="en-US" dirty="0"/>
              <a:t>$ </a:t>
            </a:r>
            <a:r>
              <a:rPr lang="en-US" dirty="0" err="1"/>
              <a:t>sudo</a:t>
            </a:r>
            <a:r>
              <a:rPr lang="en-US" dirty="0"/>
              <a:t> </a:t>
            </a:r>
            <a:r>
              <a:rPr lang="en-US" dirty="0" err="1"/>
              <a:t>chmod</a:t>
            </a:r>
            <a:r>
              <a:rPr lang="en-US" dirty="0"/>
              <a:t> </a:t>
            </a:r>
            <a:r>
              <a:rPr lang="en-US" dirty="0" err="1"/>
              <a:t>g+r</a:t>
            </a:r>
            <a:r>
              <a:rPr lang="en-US" dirty="0"/>
              <a:t> </a:t>
            </a:r>
            <a:r>
              <a:rPr lang="en-US" dirty="0" err="1"/>
              <a:t>conf</a:t>
            </a:r>
            <a:r>
              <a:rPr lang="en-US" dirty="0"/>
              <a:t>/*</a:t>
            </a:r>
          </a:p>
          <a:p>
            <a:r>
              <a:rPr lang="en-US" dirty="0"/>
              <a:t>$ </a:t>
            </a:r>
            <a:r>
              <a:rPr lang="en-US" dirty="0" err="1"/>
              <a:t>sudo</a:t>
            </a:r>
            <a:r>
              <a:rPr lang="en-US" dirty="0"/>
              <a:t> </a:t>
            </a:r>
            <a:r>
              <a:rPr lang="en-US" dirty="0" err="1"/>
              <a:t>chown</a:t>
            </a:r>
            <a:r>
              <a:rPr lang="en-US" dirty="0"/>
              <a:t> -R </a:t>
            </a:r>
            <a:r>
              <a:rPr lang="en-US" dirty="0" smtClean="0"/>
              <a:t>tomcat </a:t>
            </a:r>
            <a:r>
              <a:rPr lang="en-US" dirty="0" err="1" smtClean="0"/>
              <a:t>webapps</a:t>
            </a:r>
            <a:r>
              <a:rPr lang="en-US" dirty="0"/>
              <a:t>/ work/ temp/ logs</a:t>
            </a:r>
            <a:r>
              <a:rPr lang="en-US" dirty="0" smtClean="0"/>
              <a:t>/ </a:t>
            </a:r>
            <a:r>
              <a:rPr lang="en-US" dirty="0" err="1" smtClean="0"/>
              <a:t>conf</a:t>
            </a:r>
            <a:r>
              <a:rPr lang="en-US" dirty="0" smtClean="0"/>
              <a:t>/</a:t>
            </a:r>
            <a:endParaRPr lang="en-US" dirty="0"/>
          </a:p>
        </p:txBody>
      </p:sp>
      <p:sp>
        <p:nvSpPr>
          <p:cNvPr id="4" name="Content Placeholder 3"/>
          <p:cNvSpPr>
            <a:spLocks noGrp="1"/>
          </p:cNvSpPr>
          <p:nvPr>
            <p:ph sz="quarter" idx="12"/>
          </p:nvPr>
        </p:nvSpPr>
        <p:spPr/>
        <p:txBody>
          <a:bodyPr/>
          <a:lstStyle/>
          <a:p>
            <a:r>
              <a:rPr lang="en-US" dirty="0" smtClean="0"/>
              <a:t>The Tomcat directory needs to be setup with the correct permissions and owners for the application to work correctly.</a:t>
            </a:r>
            <a:endParaRPr lang="en-US" dirty="0"/>
          </a:p>
        </p:txBody>
      </p:sp>
    </p:spTree>
    <p:extLst>
      <p:ext uri="{BB962C8B-B14F-4D97-AF65-F5344CB8AC3E}">
        <p14:creationId xmlns:p14="http://schemas.microsoft.com/office/powerpoint/2010/main" val="2074688020"/>
      </p:ext>
    </p:extLst>
  </p:cSld>
  <p:clrMapOvr>
    <a:masterClrMapping/>
  </p:clrMapOvr>
  <p:transition spd="med">
    <p:fade/>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directory</a:t>
            </a:r>
            <a:endParaRPr lang="en-US" dirty="0"/>
          </a:p>
        </p:txBody>
      </p:sp>
      <p:sp>
        <p:nvSpPr>
          <p:cNvPr id="3" name="Subtitle 2"/>
          <p:cNvSpPr>
            <a:spLocks noGrp="1"/>
          </p:cNvSpPr>
          <p:nvPr>
            <p:ph type="subTitle" idx="1"/>
          </p:nvPr>
        </p:nvSpPr>
        <p:spPr/>
        <p:txBody>
          <a:bodyPr/>
          <a:lstStyle/>
          <a:p>
            <a:r>
              <a:rPr lang="en-US" dirty="0" smtClean="0"/>
              <a:t>A directory may have an owner, group, mode (rights on Windows) specified as attributes.</a:t>
            </a:r>
          </a:p>
          <a:p>
            <a:endParaRPr lang="en-US" dirty="0"/>
          </a:p>
          <a:p>
            <a:r>
              <a:rPr lang="en-US" dirty="0" smtClean="0"/>
              <a:t>The default action for the directory resource is create.</a:t>
            </a:r>
            <a:endParaRPr lang="en-US" dirty="0"/>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docs.chef.io/resource_directory.html</a:t>
            </a:r>
            <a:endParaRPr lang="en-US" sz="4000" dirty="0" smtClean="0"/>
          </a:p>
        </p:txBody>
      </p:sp>
    </p:spTree>
    <p:extLst>
      <p:ext uri="{BB962C8B-B14F-4D97-AF65-F5344CB8AC3E}">
        <p14:creationId xmlns:p14="http://schemas.microsoft.com/office/powerpoint/2010/main" val="3376505496"/>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Logging in to the Workstation</a:t>
            </a:r>
            <a:endParaRPr lang="en-US" dirty="0"/>
          </a:p>
        </p:txBody>
      </p:sp>
      <p:sp>
        <p:nvSpPr>
          <p:cNvPr id="3" name="Content Placeholder 2"/>
          <p:cNvSpPr>
            <a:spLocks noGrp="1"/>
          </p:cNvSpPr>
          <p:nvPr>
            <p:ph sz="quarter" idx="10"/>
          </p:nvPr>
        </p:nvSpPr>
        <p:spPr/>
        <p:txBody>
          <a:bodyPr/>
          <a:lstStyle/>
          <a:p>
            <a:r>
              <a:rPr lang="en-US" b="1" dirty="0"/>
              <a:t>The authenticity of host '54.209.164.144 (54.209.164.144)' can't be </a:t>
            </a:r>
            <a:r>
              <a:rPr lang="en-US" b="1" dirty="0" err="1"/>
              <a:t>established.RSA</a:t>
            </a:r>
            <a:r>
              <a:rPr lang="en-US" b="1" dirty="0"/>
              <a:t> key fingerprint is SHA256:tKoTsPbn6ER9BLThZqntXTxIYem3zV/</a:t>
            </a:r>
            <a:r>
              <a:rPr lang="en-US" b="1" dirty="0" err="1"/>
              <a:t>iTQWvhLrBIBQ.Are</a:t>
            </a:r>
            <a:r>
              <a:rPr lang="en-US" b="1" dirty="0"/>
              <a:t> you sure you want to continue connecting (yes/no</a:t>
            </a:r>
            <a:r>
              <a:rPr lang="en-US" b="1" dirty="0" smtClean="0"/>
              <a:t>)? yes</a:t>
            </a:r>
          </a:p>
          <a:p>
            <a:r>
              <a:rPr lang="en-US" b="1" dirty="0"/>
              <a:t>chef@54.209.164.144's password</a:t>
            </a:r>
            <a:r>
              <a:rPr lang="en-US" b="1" dirty="0" smtClean="0"/>
              <a:t>: PASSWORD</a:t>
            </a:r>
          </a:p>
          <a:p>
            <a:r>
              <a:rPr lang="en-US" b="1" dirty="0"/>
              <a:t>chef@ip-172-31-15-97 </a:t>
            </a:r>
            <a:r>
              <a:rPr lang="en-US" b="1" dirty="0" smtClean="0"/>
              <a:t>~]$</a:t>
            </a:r>
          </a:p>
        </p:txBody>
      </p:sp>
      <p:sp>
        <p:nvSpPr>
          <p:cNvPr id="4" name="Text Placeholder 3"/>
          <p:cNvSpPr>
            <a:spLocks noGrp="1"/>
          </p:cNvSpPr>
          <p:nvPr>
            <p:ph type="body" sz="quarter" idx="11"/>
          </p:nvPr>
        </p:nvSpPr>
        <p:spPr/>
        <p:txBody>
          <a:bodyPr/>
          <a:lstStyle/>
          <a:p>
            <a:r>
              <a:rPr lang="en-US" dirty="0" smtClean="0"/>
              <a:t>&gt; </a:t>
            </a:r>
            <a:r>
              <a:rPr lang="en-US" dirty="0" err="1" smtClean="0"/>
              <a:t>ssh</a:t>
            </a:r>
            <a:r>
              <a:rPr lang="en-US" dirty="0" smtClean="0"/>
              <a:t> </a:t>
            </a:r>
            <a:r>
              <a:rPr lang="en-US" smtClean="0"/>
              <a:t>chef@IPADDRESS</a:t>
            </a:r>
            <a:endParaRPr lang="en-US" dirty="0"/>
          </a:p>
        </p:txBody>
      </p:sp>
    </p:spTree>
    <p:extLst>
      <p:ext uri="{BB962C8B-B14F-4D97-AF65-F5344CB8AC3E}">
        <p14:creationId xmlns:p14="http://schemas.microsoft.com/office/powerpoint/2010/main" val="1524785197"/>
      </p:ext>
    </p:extLst>
  </p:cSld>
  <p:clrMapOvr>
    <a:masterClrMapping/>
  </p:clrMapOvr>
  <p:transition spd="med">
    <p:fade/>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/opt/tomcat</a:t>
            </a:r>
          </a:p>
          <a:p>
            <a:r>
              <a:rPr lang="en-US" dirty="0"/>
              <a:t>$ </a:t>
            </a:r>
            <a:r>
              <a:rPr lang="en-US" dirty="0" err="1"/>
              <a:t>sudo</a:t>
            </a:r>
            <a:r>
              <a:rPr lang="en-US" dirty="0"/>
              <a:t> </a:t>
            </a:r>
            <a:r>
              <a:rPr lang="en-US" dirty="0" err="1"/>
              <a:t>chgrp</a:t>
            </a:r>
            <a:r>
              <a:rPr lang="en-US" dirty="0"/>
              <a:t> -R </a:t>
            </a:r>
            <a:r>
              <a:rPr lang="en-US" dirty="0" smtClean="0"/>
              <a:t>tomcat </a:t>
            </a:r>
            <a:r>
              <a:rPr lang="en-US" dirty="0" err="1" smtClean="0"/>
              <a:t>conf</a:t>
            </a:r>
            <a:endParaRPr lang="en-US" dirty="0"/>
          </a:p>
          <a:p>
            <a:r>
              <a:rPr lang="en-US" dirty="0"/>
              <a:t>$ </a:t>
            </a:r>
            <a:r>
              <a:rPr lang="en-US" dirty="0" err="1"/>
              <a:t>sudo</a:t>
            </a:r>
            <a:r>
              <a:rPr lang="en-US" dirty="0"/>
              <a:t> </a:t>
            </a:r>
            <a:r>
              <a:rPr lang="en-US" dirty="0" err="1"/>
              <a:t>chmod</a:t>
            </a:r>
            <a:r>
              <a:rPr lang="en-US" dirty="0"/>
              <a:t> </a:t>
            </a:r>
            <a:r>
              <a:rPr lang="en-US" dirty="0" err="1"/>
              <a:t>g+rwx</a:t>
            </a:r>
            <a:r>
              <a:rPr lang="en-US" dirty="0"/>
              <a:t> </a:t>
            </a:r>
            <a:r>
              <a:rPr lang="en-US" dirty="0" err="1" smtClean="0"/>
              <a:t>conf</a:t>
            </a:r>
            <a:endParaRPr lang="en-US" dirty="0"/>
          </a:p>
        </p:txBody>
      </p:sp>
      <p:sp>
        <p:nvSpPr>
          <p:cNvPr id="3" name="Content Placeholder 2"/>
          <p:cNvSpPr>
            <a:spLocks noGrp="1"/>
          </p:cNvSpPr>
          <p:nvPr>
            <p:ph sz="quarter" idx="12"/>
          </p:nvPr>
        </p:nvSpPr>
        <p:spPr/>
        <p:txBody>
          <a:bodyPr/>
          <a:lstStyle/>
          <a:p>
            <a:r>
              <a:rPr lang="en-US" dirty="0" smtClean="0"/>
              <a:t>execute '</a:t>
            </a:r>
            <a:r>
              <a:rPr lang="en-US" dirty="0" err="1" smtClean="0"/>
              <a:t>chgrp</a:t>
            </a:r>
            <a:r>
              <a:rPr lang="en-US" dirty="0" smtClean="0"/>
              <a:t> -R tomcat /opt/tomcat/</a:t>
            </a:r>
            <a:r>
              <a:rPr lang="en-US" dirty="0" err="1" smtClean="0"/>
              <a:t>conf</a:t>
            </a:r>
            <a:r>
              <a:rPr lang="en-US" dirty="0" smtClean="0"/>
              <a:t>'</a:t>
            </a:r>
          </a:p>
          <a:p>
            <a:endParaRPr lang="en-US" dirty="0" smtClean="0"/>
          </a:p>
          <a:p>
            <a:r>
              <a:rPr lang="en-US" dirty="0" smtClean="0"/>
              <a:t>directory '/opt/tomcat/</a:t>
            </a:r>
            <a:r>
              <a:rPr lang="en-US" dirty="0" err="1" smtClean="0"/>
              <a:t>conf</a:t>
            </a:r>
            <a:r>
              <a:rPr lang="en-US" dirty="0" smtClean="0"/>
              <a:t>' do</a:t>
            </a:r>
          </a:p>
          <a:p>
            <a:r>
              <a:rPr lang="en-US" dirty="0" smtClean="0"/>
              <a:t>  group 'tomcat'</a:t>
            </a:r>
          </a:p>
          <a:p>
            <a:r>
              <a:rPr lang="en-US" dirty="0"/>
              <a:t> </a:t>
            </a:r>
            <a:r>
              <a:rPr lang="en-US" dirty="0" smtClean="0"/>
              <a:t> mode '0474'</a:t>
            </a:r>
            <a:endParaRPr lang="en-US" dirty="0"/>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3600487993"/>
      </p:ext>
    </p:extLst>
  </p:cSld>
  <p:clrMapOvr>
    <a:masterClrMapping/>
  </p:clrMapOvr>
  <p:transition spd="med">
    <p:fade/>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Resources</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execute '</a:t>
            </a:r>
            <a:r>
              <a:rPr lang="en-US" dirty="0" err="1"/>
              <a:t>extract_tomcat</a:t>
            </a:r>
            <a:r>
              <a:rPr lang="en-US" dirty="0"/>
              <a:t>' </a:t>
            </a:r>
            <a:r>
              <a:rPr lang="en-US" dirty="0" smtClean="0"/>
              <a:t>do</a:t>
            </a:r>
          </a:p>
          <a:p>
            <a:r>
              <a:rPr lang="en-US" dirty="0" smtClean="0"/>
              <a:t>  </a:t>
            </a:r>
            <a:r>
              <a:rPr lang="en-US" dirty="0"/>
              <a:t>command 'tar </a:t>
            </a:r>
            <a:r>
              <a:rPr lang="en-US" dirty="0" err="1"/>
              <a:t>xvf</a:t>
            </a:r>
            <a:r>
              <a:rPr lang="en-US" dirty="0"/>
              <a:t> </a:t>
            </a:r>
            <a:r>
              <a:rPr lang="en-US" dirty="0" err="1" smtClean="0"/>
              <a:t>tomcat.tar.gz</a:t>
            </a:r>
            <a:r>
              <a:rPr lang="en-US" dirty="0" smtClean="0"/>
              <a:t> </a:t>
            </a:r>
            <a:r>
              <a:rPr lang="en-US" dirty="0"/>
              <a:t>-C /opt/tomcat --</a:t>
            </a:r>
            <a:r>
              <a:rPr lang="en-US" dirty="0" smtClean="0"/>
              <a:t>strip-components=1'</a:t>
            </a:r>
          </a:p>
          <a:p>
            <a:r>
              <a:rPr lang="en-US" dirty="0" smtClean="0"/>
              <a:t>  </a:t>
            </a:r>
            <a:r>
              <a:rPr lang="en-US" dirty="0" err="1"/>
              <a:t>cwd</a:t>
            </a:r>
            <a:r>
              <a:rPr lang="en-US" dirty="0"/>
              <a:t> '/</a:t>
            </a:r>
            <a:r>
              <a:rPr lang="en-US" dirty="0" err="1" smtClean="0"/>
              <a:t>tmp</a:t>
            </a:r>
            <a:r>
              <a:rPr lang="en-US" dirty="0" smtClean="0"/>
              <a:t>'</a:t>
            </a:r>
          </a:p>
          <a:p>
            <a:r>
              <a:rPr lang="en-US" dirty="0" smtClean="0"/>
              <a:t>end</a:t>
            </a:r>
          </a:p>
          <a:p>
            <a:endParaRPr lang="en-US" dirty="0"/>
          </a:p>
          <a:p>
            <a:r>
              <a:rPr lang="en-US" dirty="0"/>
              <a:t>execute '</a:t>
            </a:r>
            <a:r>
              <a:rPr lang="en-US" dirty="0" err="1"/>
              <a:t>chgrp</a:t>
            </a:r>
            <a:r>
              <a:rPr lang="en-US" dirty="0"/>
              <a:t> -R </a:t>
            </a:r>
            <a:r>
              <a:rPr lang="en-US" dirty="0" smtClean="0"/>
              <a:t>tomcat /opt/tomcat/</a:t>
            </a:r>
            <a:r>
              <a:rPr lang="en-US" dirty="0" err="1" smtClean="0"/>
              <a:t>conf</a:t>
            </a:r>
            <a:r>
              <a:rPr lang="en-US" dirty="0"/>
              <a:t>'</a:t>
            </a:r>
          </a:p>
          <a:p>
            <a:endParaRPr lang="en-US" dirty="0"/>
          </a:p>
          <a:p>
            <a:r>
              <a:rPr lang="en-US" dirty="0"/>
              <a:t>directory '/opt/tomcat/</a:t>
            </a:r>
            <a:r>
              <a:rPr lang="en-US" dirty="0" err="1"/>
              <a:t>conf</a:t>
            </a:r>
            <a:r>
              <a:rPr lang="en-US" dirty="0"/>
              <a:t>' do</a:t>
            </a:r>
          </a:p>
          <a:p>
            <a:r>
              <a:rPr lang="en-US" dirty="0"/>
              <a:t>  group </a:t>
            </a:r>
            <a:r>
              <a:rPr lang="en-US" dirty="0" smtClean="0"/>
              <a:t>'tomcat'</a:t>
            </a:r>
            <a:endParaRPr lang="en-US" dirty="0"/>
          </a:p>
          <a:p>
            <a:r>
              <a:rPr lang="en-US" dirty="0"/>
              <a:t>  mode </a:t>
            </a:r>
            <a:r>
              <a:rPr lang="en-US" dirty="0" smtClean="0"/>
              <a:t>'0474'</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317997"/>
            <a:ext cx="14404273" cy="3488269"/>
          </a:xfrm>
        </p:spPr>
        <p:txBody>
          <a:bodyPr/>
          <a:lstStyle/>
          <a:p>
            <a:endParaRPr lang="en-US" dirty="0"/>
          </a:p>
        </p:txBody>
      </p:sp>
    </p:spTree>
    <p:extLst>
      <p:ext uri="{BB962C8B-B14F-4D97-AF65-F5344CB8AC3E}">
        <p14:creationId xmlns:p14="http://schemas.microsoft.com/office/powerpoint/2010/main" val="2719460453"/>
      </p:ext>
    </p:extLst>
  </p:cSld>
  <p:clrMapOvr>
    <a:masterClrMapping/>
  </p:clrMapOvr>
  <p:transition spd="med">
    <p:fade/>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execute</a:t>
            </a:r>
            <a:endParaRPr lang="en-US" dirty="0"/>
          </a:p>
        </p:txBody>
      </p:sp>
      <p:sp>
        <p:nvSpPr>
          <p:cNvPr id="4" name="Subtitle 3"/>
          <p:cNvSpPr>
            <a:spLocks noGrp="1"/>
          </p:cNvSpPr>
          <p:nvPr>
            <p:ph type="subTitle" idx="1"/>
          </p:nvPr>
        </p:nvSpPr>
        <p:spPr/>
        <p:txBody>
          <a:bodyPr/>
          <a:lstStyle/>
          <a:p>
            <a:r>
              <a:rPr lang="en-US" dirty="0" smtClean="0"/>
              <a:t>The name of the execute resource can also be the command. This is often times the choice with shorter or clearer commands.</a:t>
            </a:r>
            <a:endParaRPr lang="en-US" dirty="0"/>
          </a:p>
        </p:txBody>
      </p:sp>
      <p:sp>
        <p:nvSpPr>
          <p:cNvPr id="5"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docs.chef.io/resource_execute.html</a:t>
            </a:r>
            <a:endParaRPr lang="en-US" sz="4000" dirty="0" smtClean="0"/>
          </a:p>
        </p:txBody>
      </p:sp>
    </p:spTree>
    <p:extLst>
      <p:ext uri="{BB962C8B-B14F-4D97-AF65-F5344CB8AC3E}">
        <p14:creationId xmlns:p14="http://schemas.microsoft.com/office/powerpoint/2010/main" val="299126592"/>
      </p:ext>
    </p:extLst>
  </p:cSld>
  <p:clrMapOvr>
    <a:masterClrMapping/>
  </p:clrMapOvr>
  <p:transition spd="med">
    <p:fade/>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cd /opt/tomcat</a:t>
            </a:r>
          </a:p>
          <a:p>
            <a:r>
              <a:rPr lang="en-US" dirty="0" smtClean="0"/>
              <a:t>$ </a:t>
            </a:r>
            <a:r>
              <a:rPr lang="en-US" dirty="0" err="1"/>
              <a:t>sudo</a:t>
            </a:r>
            <a:r>
              <a:rPr lang="en-US" dirty="0"/>
              <a:t> </a:t>
            </a:r>
            <a:r>
              <a:rPr lang="en-US" dirty="0" err="1"/>
              <a:t>chmod</a:t>
            </a:r>
            <a:r>
              <a:rPr lang="en-US" dirty="0"/>
              <a:t> </a:t>
            </a:r>
            <a:r>
              <a:rPr lang="en-US" dirty="0" err="1"/>
              <a:t>g+r</a:t>
            </a:r>
            <a:r>
              <a:rPr lang="en-US" dirty="0"/>
              <a:t> </a:t>
            </a:r>
            <a:r>
              <a:rPr lang="en-US" dirty="0" err="1"/>
              <a:t>conf</a:t>
            </a:r>
            <a:r>
              <a:rPr lang="en-US" dirty="0"/>
              <a:t>/*</a:t>
            </a:r>
          </a:p>
          <a:p>
            <a:r>
              <a:rPr lang="en-US" dirty="0"/>
              <a:t>$ </a:t>
            </a:r>
            <a:r>
              <a:rPr lang="en-US" dirty="0" err="1"/>
              <a:t>sudo</a:t>
            </a:r>
            <a:r>
              <a:rPr lang="en-US" dirty="0"/>
              <a:t> </a:t>
            </a:r>
            <a:r>
              <a:rPr lang="en-US" dirty="0" err="1"/>
              <a:t>chown</a:t>
            </a:r>
            <a:r>
              <a:rPr lang="en-US" dirty="0"/>
              <a:t> -R tomcat </a:t>
            </a:r>
            <a:r>
              <a:rPr lang="en-US" dirty="0" err="1"/>
              <a:t>webapps</a:t>
            </a:r>
            <a:r>
              <a:rPr lang="en-US" dirty="0"/>
              <a:t>/ work/ temp/ logs/</a:t>
            </a:r>
          </a:p>
          <a:p>
            <a:endParaRPr lang="en-US" dirty="0"/>
          </a:p>
        </p:txBody>
      </p:sp>
      <p:sp>
        <p:nvSpPr>
          <p:cNvPr id="3" name="Content Placeholder 2"/>
          <p:cNvSpPr>
            <a:spLocks noGrp="1"/>
          </p:cNvSpPr>
          <p:nvPr>
            <p:ph sz="quarter" idx="12"/>
          </p:nvPr>
        </p:nvSpPr>
        <p:spPr>
          <a:xfrm>
            <a:off x="8233833" y="1348277"/>
            <a:ext cx="7310968" cy="3931767"/>
          </a:xfrm>
        </p:spPr>
        <p:txBody>
          <a:bodyPr/>
          <a:lstStyle/>
          <a:p>
            <a:r>
              <a:rPr lang="en-US" dirty="0" smtClean="0"/>
              <a:t>execute '</a:t>
            </a:r>
            <a:r>
              <a:rPr lang="en-US" dirty="0" err="1" smtClean="0"/>
              <a:t>chmod</a:t>
            </a:r>
            <a:r>
              <a:rPr lang="en-US" dirty="0" smtClean="0"/>
              <a:t> </a:t>
            </a:r>
            <a:r>
              <a:rPr lang="en-US" dirty="0" err="1" smtClean="0"/>
              <a:t>g+r</a:t>
            </a:r>
            <a:r>
              <a:rPr lang="en-US" dirty="0" smtClean="0"/>
              <a:t> </a:t>
            </a:r>
            <a:r>
              <a:rPr lang="en-US" dirty="0" err="1" smtClean="0"/>
              <a:t>conf</a:t>
            </a:r>
            <a:r>
              <a:rPr lang="en-US" dirty="0" smtClean="0"/>
              <a:t>/*' do</a:t>
            </a:r>
          </a:p>
          <a:p>
            <a:r>
              <a:rPr lang="en-US" dirty="0" smtClean="0"/>
              <a:t>  </a:t>
            </a:r>
            <a:r>
              <a:rPr lang="en-US" dirty="0" err="1" smtClean="0"/>
              <a:t>cwd</a:t>
            </a:r>
            <a:r>
              <a:rPr lang="en-US" dirty="0" smtClean="0"/>
              <a:t> '/opt/tomcat'</a:t>
            </a:r>
            <a:endParaRPr lang="en-US" dirty="0"/>
          </a:p>
          <a:p>
            <a:r>
              <a:rPr lang="en-US" dirty="0" smtClean="0"/>
              <a:t>end</a:t>
            </a:r>
          </a:p>
          <a:p>
            <a:endParaRPr lang="en-US" dirty="0"/>
          </a:p>
          <a:p>
            <a:r>
              <a:rPr lang="en-US" dirty="0" smtClean="0"/>
              <a:t>execute '</a:t>
            </a:r>
            <a:r>
              <a:rPr lang="en-US" dirty="0" err="1" smtClean="0"/>
              <a:t>chown</a:t>
            </a:r>
            <a:r>
              <a:rPr lang="en-US" dirty="0" smtClean="0"/>
              <a:t> -R chef </a:t>
            </a:r>
            <a:r>
              <a:rPr lang="en-US" dirty="0" err="1" smtClean="0"/>
              <a:t>webapps</a:t>
            </a:r>
            <a:r>
              <a:rPr lang="en-US" dirty="0" smtClean="0"/>
              <a:t>/ work/ temp/ logs/ </a:t>
            </a:r>
            <a:r>
              <a:rPr lang="en-US" dirty="0" err="1" smtClean="0"/>
              <a:t>conf</a:t>
            </a:r>
            <a:r>
              <a:rPr lang="en-US" dirty="0" smtClean="0"/>
              <a:t>/' do</a:t>
            </a:r>
          </a:p>
          <a:p>
            <a:r>
              <a:rPr lang="en-US" dirty="0" smtClean="0"/>
              <a:t>  </a:t>
            </a:r>
            <a:r>
              <a:rPr lang="en-US" dirty="0" err="1" smtClean="0"/>
              <a:t>cwd</a:t>
            </a:r>
            <a:r>
              <a:rPr lang="en-US" dirty="0" smtClean="0"/>
              <a:t> '/opt/tomcat'</a:t>
            </a:r>
            <a:endParaRPr lang="en-US" dirty="0"/>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
        <p:nvSpPr>
          <p:cNvPr id="6" name="TextBox 5"/>
          <p:cNvSpPr txBox="1"/>
          <p:nvPr/>
        </p:nvSpPr>
        <p:spPr bwMode="white">
          <a:xfrm>
            <a:off x="8222002" y="5397006"/>
            <a:ext cx="7319586" cy="2623313"/>
          </a:xfrm>
          <a:prstGeom prst="rect">
            <a:avLst/>
          </a:prstGeom>
        </p:spPr>
        <p:txBody>
          <a:bodyPr vert="horz" wrap="square" lIns="91440" tIns="91440" rIns="91440" bIns="91440" rtlCol="0">
            <a:normAutofit/>
          </a:bodyPr>
          <a:lstStyle/>
          <a:p>
            <a:r>
              <a:rPr lang="en-US" i="1" dirty="0" smtClean="0"/>
              <a:t>NOTE: Even </a:t>
            </a:r>
            <a:r>
              <a:rPr lang="en-US" i="1" dirty="0"/>
              <a:t>the current working directory </a:t>
            </a:r>
            <a:r>
              <a:rPr lang="en-US" i="1" dirty="0" smtClean="0"/>
              <a:t>property (</a:t>
            </a:r>
            <a:r>
              <a:rPr lang="en-US" i="1" dirty="0" err="1"/>
              <a:t>cwd</a:t>
            </a:r>
            <a:r>
              <a:rPr lang="en-US" i="1" dirty="0"/>
              <a:t>) is not needed if the command is provided the entire path to the location of target</a:t>
            </a:r>
            <a:r>
              <a:rPr lang="en-US" i="1" dirty="0" smtClean="0"/>
              <a:t>.</a:t>
            </a:r>
          </a:p>
          <a:p>
            <a:endParaRPr lang="en-US" i="1" dirty="0" smtClean="0"/>
          </a:p>
          <a:p>
            <a:endParaRPr lang="en-US" i="1" dirty="0"/>
          </a:p>
          <a:p>
            <a:r>
              <a:rPr lang="en-US" b="1" dirty="0" smtClean="0">
                <a:latin typeface="Courier New"/>
                <a:cs typeface="Courier New"/>
              </a:rPr>
              <a:t>execute '</a:t>
            </a:r>
            <a:r>
              <a:rPr lang="en-US" b="1" dirty="0" err="1" smtClean="0">
                <a:latin typeface="Courier New"/>
                <a:cs typeface="Courier New"/>
              </a:rPr>
              <a:t>chmod</a:t>
            </a:r>
            <a:r>
              <a:rPr lang="en-US" b="1" dirty="0" smtClean="0">
                <a:latin typeface="Courier New"/>
                <a:cs typeface="Courier New"/>
              </a:rPr>
              <a:t> </a:t>
            </a:r>
            <a:r>
              <a:rPr lang="en-US" b="1" dirty="0" err="1" smtClean="0">
                <a:latin typeface="Courier New"/>
                <a:cs typeface="Courier New"/>
              </a:rPr>
              <a:t>g+r</a:t>
            </a:r>
            <a:r>
              <a:rPr lang="en-US" b="1" dirty="0" smtClean="0">
                <a:latin typeface="Courier New"/>
                <a:cs typeface="Courier New"/>
              </a:rPr>
              <a:t> /opt/tomcat/</a:t>
            </a:r>
            <a:r>
              <a:rPr lang="en-US" b="1" dirty="0" err="1" smtClean="0">
                <a:latin typeface="Courier New"/>
                <a:cs typeface="Courier New"/>
              </a:rPr>
              <a:t>conf</a:t>
            </a:r>
            <a:r>
              <a:rPr lang="en-US" b="1" dirty="0" smtClean="0">
                <a:latin typeface="Courier New"/>
                <a:cs typeface="Courier New"/>
              </a:rPr>
              <a:t>/*'</a:t>
            </a:r>
          </a:p>
          <a:p>
            <a:endParaRPr lang="en-US" dirty="0" smtClean="0"/>
          </a:p>
        </p:txBody>
      </p:sp>
    </p:spTree>
    <p:extLst>
      <p:ext uri="{BB962C8B-B14F-4D97-AF65-F5344CB8AC3E}">
        <p14:creationId xmlns:p14="http://schemas.microsoft.com/office/powerpoint/2010/main" val="161414117"/>
      </p:ext>
    </p:extLst>
  </p:cSld>
  <p:clrMapOvr>
    <a:masterClrMapping/>
  </p:clrMapOvr>
  <p:transition spd="med">
    <p:fade/>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execute Resources</a:t>
            </a:r>
            <a:endParaRPr lang="en-US" dirty="0"/>
          </a:p>
        </p:txBody>
      </p:sp>
      <p:sp>
        <p:nvSpPr>
          <p:cNvPr id="3" name="Content Placeholder 2"/>
          <p:cNvSpPr>
            <a:spLocks noGrp="1"/>
          </p:cNvSpPr>
          <p:nvPr>
            <p:ph sz="quarter" idx="10"/>
          </p:nvPr>
        </p:nvSpPr>
        <p:spPr>
          <a:xfrm>
            <a:off x="1121104" y="2113747"/>
            <a:ext cx="14423693" cy="5929586"/>
          </a:xfrm>
        </p:spPr>
        <p:txBody>
          <a:bodyPr>
            <a:normAutofit fontScale="92500" lnSpcReduction="20000"/>
          </a:bodyPr>
          <a:lstStyle/>
          <a:p>
            <a:r>
              <a:rPr lang="en-US" dirty="0"/>
              <a:t>directory '/opt/tomcat/</a:t>
            </a:r>
            <a:r>
              <a:rPr lang="en-US" dirty="0" err="1"/>
              <a:t>conf</a:t>
            </a:r>
            <a:r>
              <a:rPr lang="en-US" dirty="0"/>
              <a:t>' do</a:t>
            </a:r>
          </a:p>
          <a:p>
            <a:r>
              <a:rPr lang="en-US" dirty="0"/>
              <a:t>  group </a:t>
            </a:r>
            <a:r>
              <a:rPr lang="en-US" dirty="0" smtClean="0"/>
              <a:t>'tomcat</a:t>
            </a:r>
            <a:endParaRPr lang="en-US" dirty="0"/>
          </a:p>
          <a:p>
            <a:r>
              <a:rPr lang="en-US" dirty="0"/>
              <a:t>  mode </a:t>
            </a:r>
            <a:r>
              <a:rPr lang="en-US" dirty="0" smtClean="0"/>
              <a:t>'0474’</a:t>
            </a:r>
          </a:p>
          <a:p>
            <a:r>
              <a:rPr lang="en-US" dirty="0" smtClean="0"/>
              <a:t>  action :create</a:t>
            </a:r>
            <a:endParaRPr lang="en-US" dirty="0"/>
          </a:p>
          <a:p>
            <a:r>
              <a:rPr lang="en-US" dirty="0"/>
              <a:t>end</a:t>
            </a:r>
          </a:p>
          <a:p>
            <a:endParaRPr lang="en-US" dirty="0"/>
          </a:p>
          <a:p>
            <a:r>
              <a:rPr lang="en-US" dirty="0"/>
              <a:t>execute '</a:t>
            </a:r>
            <a:r>
              <a:rPr lang="en-US" dirty="0" err="1"/>
              <a:t>chmod</a:t>
            </a:r>
            <a:r>
              <a:rPr lang="en-US" dirty="0"/>
              <a:t> </a:t>
            </a:r>
            <a:r>
              <a:rPr lang="en-US" dirty="0" err="1"/>
              <a:t>g+r</a:t>
            </a:r>
            <a:r>
              <a:rPr lang="en-US" dirty="0"/>
              <a:t> </a:t>
            </a:r>
            <a:r>
              <a:rPr lang="en-US" dirty="0" err="1"/>
              <a:t>conf</a:t>
            </a:r>
            <a:r>
              <a:rPr lang="en-US" dirty="0"/>
              <a:t>/*' do</a:t>
            </a:r>
          </a:p>
          <a:p>
            <a:r>
              <a:rPr lang="en-US" dirty="0"/>
              <a:t>  </a:t>
            </a:r>
            <a:r>
              <a:rPr lang="en-US" dirty="0" err="1"/>
              <a:t>cwd</a:t>
            </a:r>
            <a:r>
              <a:rPr lang="en-US" dirty="0"/>
              <a:t> '/opt/tomcat'</a:t>
            </a:r>
          </a:p>
          <a:p>
            <a:r>
              <a:rPr lang="en-US" dirty="0"/>
              <a:t>end</a:t>
            </a:r>
          </a:p>
          <a:p>
            <a:endParaRPr lang="en-US" dirty="0"/>
          </a:p>
          <a:p>
            <a:r>
              <a:rPr lang="en-US" dirty="0"/>
              <a:t>execute '</a:t>
            </a:r>
            <a:r>
              <a:rPr lang="en-US" dirty="0" err="1"/>
              <a:t>chown</a:t>
            </a:r>
            <a:r>
              <a:rPr lang="en-US" dirty="0"/>
              <a:t> -R </a:t>
            </a:r>
            <a:r>
              <a:rPr lang="en-US" dirty="0" smtClean="0"/>
              <a:t>tomcat </a:t>
            </a:r>
            <a:r>
              <a:rPr lang="en-US" dirty="0" err="1" smtClean="0"/>
              <a:t>webapps</a:t>
            </a:r>
            <a:r>
              <a:rPr lang="en-US" dirty="0"/>
              <a:t>/ work/ temp/ logs</a:t>
            </a:r>
            <a:r>
              <a:rPr lang="en-US" dirty="0" smtClean="0"/>
              <a:t>/ </a:t>
            </a:r>
            <a:r>
              <a:rPr lang="en-US" dirty="0" err="1" smtClean="0"/>
              <a:t>conf</a:t>
            </a:r>
            <a:r>
              <a:rPr lang="en-US" dirty="0" smtClean="0"/>
              <a:t>/' </a:t>
            </a:r>
            <a:r>
              <a:rPr lang="en-US" dirty="0"/>
              <a:t>do</a:t>
            </a:r>
          </a:p>
          <a:p>
            <a:r>
              <a:rPr lang="en-US" dirty="0"/>
              <a:t>  </a:t>
            </a:r>
            <a:r>
              <a:rPr lang="en-US" dirty="0" err="1"/>
              <a:t>cwd</a:t>
            </a:r>
            <a:r>
              <a:rPr lang="en-US" dirty="0"/>
              <a:t> '/opt/tomcat'</a:t>
            </a:r>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351865"/>
            <a:ext cx="14404273" cy="3285067"/>
          </a:xfrm>
        </p:spPr>
        <p:txBody>
          <a:bodyPr/>
          <a:lstStyle/>
          <a:p>
            <a:endParaRPr lang="en-US" dirty="0"/>
          </a:p>
        </p:txBody>
      </p:sp>
    </p:spTree>
    <p:extLst>
      <p:ext uri="{BB962C8B-B14F-4D97-AF65-F5344CB8AC3E}">
        <p14:creationId xmlns:p14="http://schemas.microsoft.com/office/powerpoint/2010/main" val="615218258"/>
      </p:ext>
    </p:extLst>
  </p:cSld>
  <p:clrMapOvr>
    <a:masterClrMapping/>
  </p:clrMapOvr>
  <p:transition spd="med">
    <p:fade/>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040107181"/>
      </p:ext>
    </p:extLst>
  </p:cSld>
  <p:clrMapOvr>
    <a:masterClrMapping/>
  </p:clrMapOvr>
  <p:transition spd="med">
    <p:fade/>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q"/>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942280342"/>
      </p:ext>
    </p:extLst>
  </p:cSld>
  <p:clrMapOvr>
    <a:masterClrMapping/>
  </p:clrMapOvr>
  <p:transition spd="med">
    <p:fade/>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template</a:t>
            </a:r>
            <a:endParaRPr lang="en-US" dirty="0"/>
          </a:p>
        </p:txBody>
      </p:sp>
      <p:sp>
        <p:nvSpPr>
          <p:cNvPr id="3" name="Subtitle 2"/>
          <p:cNvSpPr>
            <a:spLocks noGrp="1"/>
          </p:cNvSpPr>
          <p:nvPr>
            <p:ph type="subTitle" idx="1"/>
          </p:nvPr>
        </p:nvSpPr>
        <p:spPr/>
        <p:txBody>
          <a:bodyPr/>
          <a:lstStyle/>
          <a:p>
            <a:r>
              <a:rPr lang="en-US" dirty="0"/>
              <a:t>A cookbook template is an Embedded Ruby (ERB) template that is used to dynamically generate static text files. Templates may contain Ruby expressions and statements, and are a great way to manage configuration files. Use the template resource to add cookbook templates to recipes; place the corresponding Embedded Ruby (ERB) template file in a cookbook’s /templates directory.</a:t>
            </a:r>
          </a:p>
        </p:txBody>
      </p:sp>
      <p:sp>
        <p:nvSpPr>
          <p:cNvPr id="4" name="Content Placeholder 3"/>
          <p:cNvSpPr txBox="1">
            <a:spLocks/>
          </p:cNvSpPr>
          <p:nvPr/>
        </p:nvSpPr>
        <p:spPr>
          <a:xfrm>
            <a:off x="3724633" y="6958866"/>
            <a:ext cx="8917577" cy="524133"/>
          </a:xfrm>
          <a:prstGeom prst="rect">
            <a:avLst/>
          </a:prstGeom>
        </p:spPr>
        <p:txBody>
          <a:bodyPr anchor="ctr">
            <a:noAutofit/>
          </a:bodyPr>
          <a:lstStyle>
            <a:lvl1pPr marL="0" indent="0" algn="ctr" defTabSz="1217613" rtl="0" eaLnBrk="1" fontAlgn="base" hangingPunct="1">
              <a:spcBef>
                <a:spcPts val="800"/>
              </a:spcBef>
              <a:spcAft>
                <a:spcPct val="0"/>
              </a:spcAft>
              <a:buSzPct val="90000"/>
              <a:buFont typeface="Arial" charset="0"/>
              <a:buNone/>
              <a:defRPr sz="1800" kern="1200">
                <a:solidFill>
                  <a:schemeClr val="tx1"/>
                </a:solidFill>
                <a:latin typeface="+mn-lt"/>
                <a:ea typeface="ＭＳ Ｐゴシック" charset="0"/>
                <a:cs typeface="ＭＳ Ｐゴシック" charset="0"/>
              </a:defRPr>
            </a:lvl1pPr>
            <a:lvl2pPr marL="307975" algn="l" defTabSz="1217613" rtl="0" eaLnBrk="1" fontAlgn="base" hangingPunct="1">
              <a:spcBef>
                <a:spcPts val="800"/>
              </a:spcBef>
              <a:spcAft>
                <a:spcPct val="0"/>
              </a:spcAft>
              <a:buSzPct val="90000"/>
              <a:buFont typeface="Arial" charset="0"/>
              <a:defRPr sz="2800" kern="1200">
                <a:solidFill>
                  <a:srgbClr val="3E4346"/>
                </a:solidFill>
                <a:latin typeface="+mn-lt"/>
                <a:ea typeface="ＭＳ Ｐゴシック" charset="0"/>
                <a:cs typeface="+mn-cs"/>
              </a:defRPr>
            </a:lvl2pPr>
            <a:lvl3pPr marL="608013"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3pPr>
            <a:lvl4pPr marL="839788" algn="l" defTabSz="1217613" rtl="0" eaLnBrk="1" fontAlgn="base" hangingPunct="1">
              <a:spcBef>
                <a:spcPts val="800"/>
              </a:spcBef>
              <a:spcAft>
                <a:spcPct val="0"/>
              </a:spcAft>
              <a:buSzPct val="90000"/>
              <a:buFont typeface="Arial" charset="0"/>
              <a:defRPr sz="2400" kern="1200">
                <a:solidFill>
                  <a:srgbClr val="3E4346"/>
                </a:solidFill>
                <a:latin typeface="+mn-lt"/>
                <a:ea typeface="ＭＳ Ｐゴシック" charset="0"/>
                <a:cs typeface="+mn-cs"/>
              </a:defRPr>
            </a:lvl4pPr>
            <a:lvl5pPr marL="1068388" algn="l" defTabSz="1217613" rtl="0" eaLnBrk="1" fontAlgn="base" hangingPunct="1">
              <a:spcBef>
                <a:spcPts val="800"/>
              </a:spcBef>
              <a:spcAft>
                <a:spcPct val="0"/>
              </a:spcAft>
              <a:buSzPct val="90000"/>
              <a:buFont typeface="Arial" charset="0"/>
              <a:defRPr sz="2000" kern="1200">
                <a:solidFill>
                  <a:srgbClr val="3E4346"/>
                </a:solidFill>
                <a:latin typeface="+mn-lt"/>
                <a:ea typeface="ＭＳ Ｐゴシック" charset="0"/>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a:lstStyle>
          <a:p>
            <a:r>
              <a:rPr lang="en-US" sz="4000" dirty="0" smtClean="0">
                <a:hlinkClick r:id="rId2"/>
              </a:rPr>
              <a:t>docs.chef.io/resource_template.html</a:t>
            </a:r>
            <a:endParaRPr lang="en-US" sz="4000" dirty="0" smtClean="0"/>
          </a:p>
        </p:txBody>
      </p:sp>
    </p:spTree>
    <p:extLst>
      <p:ext uri="{BB962C8B-B14F-4D97-AF65-F5344CB8AC3E}">
        <p14:creationId xmlns:p14="http://schemas.microsoft.com/office/powerpoint/2010/main" val="441718577"/>
      </p:ext>
    </p:extLst>
  </p:cSld>
  <p:clrMapOvr>
    <a:masterClrMapping/>
  </p:clrMapOvr>
  <p:transition spd="med">
    <p:fade/>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vi /</a:t>
            </a:r>
            <a:r>
              <a:rPr lang="en-US" dirty="0" err="1"/>
              <a:t>etc</a:t>
            </a:r>
            <a:r>
              <a:rPr lang="en-US" dirty="0"/>
              <a:t>/</a:t>
            </a:r>
            <a:r>
              <a:rPr lang="en-US" dirty="0" err="1"/>
              <a:t>systemd</a:t>
            </a:r>
            <a:r>
              <a:rPr lang="en-US" dirty="0"/>
              <a:t>/system/</a:t>
            </a:r>
            <a:r>
              <a:rPr lang="en-US" dirty="0" err="1" smtClean="0"/>
              <a:t>tomcat.service</a:t>
            </a:r>
            <a:endParaRPr lang="en-US" dirty="0"/>
          </a:p>
        </p:txBody>
      </p:sp>
      <p:sp>
        <p:nvSpPr>
          <p:cNvPr id="3" name="Content Placeholder 2"/>
          <p:cNvSpPr>
            <a:spLocks noGrp="1"/>
          </p:cNvSpPr>
          <p:nvPr>
            <p:ph sz="quarter" idx="12"/>
          </p:nvPr>
        </p:nvSpPr>
        <p:spPr/>
        <p:txBody>
          <a:bodyPr/>
          <a:lstStyle/>
          <a:p>
            <a:r>
              <a:rPr lang="en-US" dirty="0" smtClean="0"/>
              <a:t>template '/</a:t>
            </a:r>
            <a:r>
              <a:rPr lang="en-US" dirty="0" err="1" smtClean="0"/>
              <a:t>etc</a:t>
            </a:r>
            <a:r>
              <a:rPr lang="en-US" dirty="0" smtClean="0"/>
              <a:t>/</a:t>
            </a:r>
            <a:r>
              <a:rPr lang="en-US" dirty="0" err="1" smtClean="0"/>
              <a:t>systemd</a:t>
            </a:r>
            <a:r>
              <a:rPr lang="en-US" dirty="0" smtClean="0"/>
              <a:t>/system/</a:t>
            </a:r>
            <a:r>
              <a:rPr lang="en-US" dirty="0" err="1" smtClean="0"/>
              <a:t>tomcat.service</a:t>
            </a:r>
            <a:r>
              <a:rPr lang="en-US" dirty="0" smtClean="0"/>
              <a:t>' do</a:t>
            </a:r>
          </a:p>
          <a:p>
            <a:r>
              <a:rPr lang="en-US" dirty="0" smtClean="0"/>
              <a:t>  source '</a:t>
            </a:r>
            <a:r>
              <a:rPr lang="en-US" dirty="0" err="1" smtClean="0"/>
              <a:t>tomcat.service.erb</a:t>
            </a:r>
            <a:r>
              <a:rPr lang="en-US" dirty="0" smtClean="0"/>
              <a:t>'</a:t>
            </a:r>
            <a:endParaRPr lang="en-US" dirty="0"/>
          </a:p>
          <a:p>
            <a:r>
              <a:rPr lang="en-US" dirty="0" smtClean="0"/>
              <a:t>end</a:t>
            </a:r>
            <a:endParaRPr lang="en-US" dirty="0"/>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13155960"/>
      </p:ext>
    </p:extLst>
  </p:cSld>
  <p:clrMapOvr>
    <a:masterClrMapping/>
  </p:clrMapOvr>
  <p:transition spd="med">
    <p:fade/>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Compiling Cookbooks...</a:t>
            </a:r>
          </a:p>
          <a:p>
            <a:r>
              <a:rPr lang="en-US" dirty="0"/>
              <a:t>Recipe: </a:t>
            </a:r>
            <a:r>
              <a:rPr lang="en-US" dirty="0" err="1"/>
              <a:t>code_generator</a:t>
            </a:r>
            <a:r>
              <a:rPr lang="en-US" dirty="0"/>
              <a:t>::template</a:t>
            </a:r>
          </a:p>
          <a:p>
            <a:r>
              <a:rPr lang="en-US" dirty="0"/>
              <a:t>  * directory[cookbooks/tomcat/templates/default] action create</a:t>
            </a:r>
          </a:p>
          <a:p>
            <a:r>
              <a:rPr lang="en-US" dirty="0"/>
              <a:t>    - create new directory cookbooks/tomcat/templates/default</a:t>
            </a:r>
          </a:p>
          <a:p>
            <a:r>
              <a:rPr lang="en-US" dirty="0"/>
              <a:t>  * </a:t>
            </a:r>
            <a:r>
              <a:rPr lang="en-US" dirty="0" smtClean="0"/>
              <a:t>template[cookbooks/tomcat/templates/default/tomcat8.erb</a:t>
            </a:r>
            <a:r>
              <a:rPr lang="en-US" dirty="0"/>
              <a:t>] action create</a:t>
            </a:r>
          </a:p>
          <a:p>
            <a:r>
              <a:rPr lang="en-US" dirty="0"/>
              <a:t>    - create new file </a:t>
            </a:r>
            <a:r>
              <a:rPr lang="en-US" dirty="0" smtClean="0"/>
              <a:t>cookbooks/tomcat/templates/default/tomcat8.erb</a:t>
            </a:r>
            <a:endParaRPr lang="en-US" dirty="0"/>
          </a:p>
          <a:p>
            <a:r>
              <a:rPr lang="en-US" dirty="0"/>
              <a:t>    - update content in file </a:t>
            </a:r>
            <a:r>
              <a:rPr lang="en-US" dirty="0" smtClean="0"/>
              <a:t>cookbooks/tomcat/templates/default/tomcat8.erb </a:t>
            </a:r>
            <a:r>
              <a:rPr lang="en-US" dirty="0"/>
              <a:t>from none to e3b0c4</a:t>
            </a:r>
          </a:p>
          <a:p>
            <a:r>
              <a:rPr lang="en-US" dirty="0"/>
              <a:t>    (diff output suppressed by </a:t>
            </a:r>
            <a:r>
              <a:rPr lang="en-US" dirty="0" err="1"/>
              <a:t>config</a:t>
            </a:r>
            <a:r>
              <a:rPr lang="en-US" dirty="0"/>
              <a:t>)</a:t>
            </a:r>
          </a:p>
        </p:txBody>
      </p:sp>
      <p:sp>
        <p:nvSpPr>
          <p:cNvPr id="3" name="Text Placeholder 2"/>
          <p:cNvSpPr>
            <a:spLocks noGrp="1"/>
          </p:cNvSpPr>
          <p:nvPr>
            <p:ph type="body" sz="quarter" idx="11"/>
          </p:nvPr>
        </p:nvSpPr>
        <p:spPr/>
        <p:txBody>
          <a:bodyPr/>
          <a:lstStyle/>
          <a:p>
            <a:r>
              <a:rPr lang="en-US" dirty="0" smtClean="0"/>
              <a:t>&gt; chef generate template </a:t>
            </a:r>
            <a:r>
              <a:rPr lang="en-US" dirty="0" smtClean="0"/>
              <a:t>tomcat</a:t>
            </a:r>
            <a:endParaRPr lang="en-US" dirty="0"/>
          </a:p>
        </p:txBody>
      </p:sp>
      <p:sp>
        <p:nvSpPr>
          <p:cNvPr id="4" name="Content Placeholder 3"/>
          <p:cNvSpPr>
            <a:spLocks noGrp="1"/>
          </p:cNvSpPr>
          <p:nvPr>
            <p:ph sz="quarter" idx="12"/>
          </p:nvPr>
        </p:nvSpPr>
        <p:spPr>
          <a:xfrm>
            <a:off x="1121104" y="2878668"/>
            <a:ext cx="14420850" cy="5017776"/>
          </a:xfrm>
        </p:spPr>
        <p:txBody>
          <a:bodyPr/>
          <a:lstStyle/>
          <a:p>
            <a:endParaRPr lang="en-US" dirty="0"/>
          </a:p>
        </p:txBody>
      </p:sp>
      <p:sp>
        <p:nvSpPr>
          <p:cNvPr id="5" name="Title 4"/>
          <p:cNvSpPr>
            <a:spLocks noGrp="1"/>
          </p:cNvSpPr>
          <p:nvPr>
            <p:ph type="title"/>
          </p:nvPr>
        </p:nvSpPr>
        <p:spPr/>
        <p:txBody>
          <a:bodyPr/>
          <a:lstStyle/>
          <a:p>
            <a:r>
              <a:rPr lang="en-US" dirty="0" smtClean="0"/>
              <a:t>Creating a Tomcat Service Template </a:t>
            </a:r>
            <a:r>
              <a:rPr lang="en-US" dirty="0"/>
              <a:t>F</a:t>
            </a:r>
            <a:r>
              <a:rPr lang="en-US" dirty="0" smtClean="0"/>
              <a:t>ile</a:t>
            </a:r>
            <a:endParaRPr lang="en-US" dirty="0"/>
          </a:p>
        </p:txBody>
      </p:sp>
    </p:spTree>
    <p:extLst>
      <p:ext uri="{BB962C8B-B14F-4D97-AF65-F5344CB8AC3E}">
        <p14:creationId xmlns:p14="http://schemas.microsoft.com/office/powerpoint/2010/main" val="972365412"/>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Pre-built Workstation</a:t>
            </a:r>
            <a:endParaRPr lang="en-US" dirty="0"/>
          </a:p>
        </p:txBody>
      </p:sp>
      <p:sp>
        <p:nvSpPr>
          <p:cNvPr id="4" name="Content Placeholder 3"/>
          <p:cNvSpPr>
            <a:spLocks noGrp="1"/>
          </p:cNvSpPr>
          <p:nvPr>
            <p:ph sz="quarter" idx="11"/>
          </p:nvPr>
        </p:nvSpPr>
        <p:spPr/>
        <p:txBody>
          <a:bodyPr>
            <a:normAutofit/>
          </a:bodyPr>
          <a:lstStyle/>
          <a:p>
            <a:r>
              <a:rPr lang="en-US" dirty="0"/>
              <a:t>We will provide for you a workstation with all the tools installed</a:t>
            </a:r>
            <a:r>
              <a:rPr lang="en-US" dirty="0" smtClean="0"/>
              <a: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Login to the Remote Workstation</a:t>
            </a:r>
            <a:endParaRPr lang="en-US" dirty="0"/>
          </a:p>
        </p:txBody>
      </p:sp>
    </p:spTree>
    <p:extLst>
      <p:ext uri="{BB962C8B-B14F-4D97-AF65-F5344CB8AC3E}">
        <p14:creationId xmlns:p14="http://schemas.microsoft.com/office/powerpoint/2010/main" val="444146869"/>
      </p:ext>
    </p:extLst>
  </p:cSld>
  <p:clrMapOvr>
    <a:masterClrMapping/>
  </p:clrMapOvr>
  <p:transition spd="med">
    <p:fade/>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$EDITOR ~/</a:t>
            </a:r>
            <a:r>
              <a:rPr lang="en-US" dirty="0" smtClean="0"/>
              <a:t>cookbooks/tomcat/templates/</a:t>
            </a:r>
            <a:r>
              <a:rPr lang="en-US" dirty="0" err="1" smtClean="0"/>
              <a:t>tomcat.erb</a:t>
            </a:r>
            <a:endParaRPr lang="en-US" dirty="0"/>
          </a:p>
        </p:txBody>
      </p:sp>
      <p:sp>
        <p:nvSpPr>
          <p:cNvPr id="5" name="Title 4"/>
          <p:cNvSpPr>
            <a:spLocks noGrp="1"/>
          </p:cNvSpPr>
          <p:nvPr>
            <p:ph type="title"/>
          </p:nvPr>
        </p:nvSpPr>
        <p:spPr/>
        <p:txBody>
          <a:bodyPr/>
          <a:lstStyle/>
          <a:p>
            <a:r>
              <a:rPr lang="en-US" dirty="0" smtClean="0"/>
              <a:t>Editing the Tomcat Service Template File</a:t>
            </a:r>
            <a:endParaRPr lang="en-US" dirty="0"/>
          </a:p>
        </p:txBody>
      </p:sp>
    </p:spTree>
    <p:extLst>
      <p:ext uri="{BB962C8B-B14F-4D97-AF65-F5344CB8AC3E}">
        <p14:creationId xmlns:p14="http://schemas.microsoft.com/office/powerpoint/2010/main" val="982280251"/>
      </p:ext>
    </p:extLst>
  </p:cSld>
  <p:clrMapOvr>
    <a:masterClrMapping/>
  </p:clrMapOvr>
  <p:transition spd="med">
    <p:fade/>
  </p:transition>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Contents to the Template File</a:t>
            </a:r>
            <a:endParaRPr lang="en-US" dirty="0"/>
          </a:p>
        </p:txBody>
      </p:sp>
      <p:sp>
        <p:nvSpPr>
          <p:cNvPr id="3" name="Content Placeholder 2"/>
          <p:cNvSpPr>
            <a:spLocks noGrp="1"/>
          </p:cNvSpPr>
          <p:nvPr>
            <p:ph sz="quarter" idx="10"/>
          </p:nvPr>
        </p:nvSpPr>
        <p:spPr>
          <a:xfrm>
            <a:off x="1121104" y="3032743"/>
            <a:ext cx="14423693" cy="4920742"/>
          </a:xfrm>
        </p:spPr>
        <p:txBody>
          <a:bodyPr>
            <a:noAutofit/>
          </a:bodyPr>
          <a:lstStyle/>
          <a:p>
            <a:r>
              <a:rPr lang="en-US" sz="1600" dirty="0"/>
              <a:t>#!/bin/bash  </a:t>
            </a:r>
          </a:p>
          <a:p>
            <a:r>
              <a:rPr lang="en-US" sz="1600" dirty="0"/>
              <a:t># description: Tomcat Start Stop Restart  </a:t>
            </a:r>
          </a:p>
          <a:p>
            <a:r>
              <a:rPr lang="en-US" sz="1600" dirty="0"/>
              <a:t># </a:t>
            </a:r>
            <a:r>
              <a:rPr lang="en-US" sz="1600" dirty="0" err="1"/>
              <a:t>processname</a:t>
            </a:r>
            <a:r>
              <a:rPr lang="en-US" sz="1600" dirty="0"/>
              <a:t>: tomcat  </a:t>
            </a:r>
          </a:p>
          <a:p>
            <a:r>
              <a:rPr lang="en-US" sz="1600" dirty="0"/>
              <a:t># </a:t>
            </a:r>
            <a:r>
              <a:rPr lang="en-US" sz="1600" dirty="0" err="1"/>
              <a:t>chkconfig</a:t>
            </a:r>
            <a:r>
              <a:rPr lang="en-US" sz="1600" dirty="0"/>
              <a:t>: 234 20 80  </a:t>
            </a:r>
          </a:p>
          <a:p>
            <a:r>
              <a:rPr lang="en-US" sz="1600" dirty="0"/>
              <a:t>JAVA_HOME=/</a:t>
            </a:r>
            <a:r>
              <a:rPr lang="en-US" sz="1600" dirty="0" err="1"/>
              <a:t>usr</a:t>
            </a:r>
            <a:r>
              <a:rPr lang="en-US" sz="1600" dirty="0"/>
              <a:t>/java/jdk1.7.0_60  </a:t>
            </a:r>
          </a:p>
          <a:p>
            <a:r>
              <a:rPr lang="en-US" sz="1600" dirty="0"/>
              <a:t>export JAVA_HOME  </a:t>
            </a:r>
          </a:p>
          <a:p>
            <a:r>
              <a:rPr lang="en-US" sz="1600" dirty="0"/>
              <a:t>PATH=$JAVA_HOME/bin:$PATH  </a:t>
            </a:r>
          </a:p>
          <a:p>
            <a:r>
              <a:rPr lang="en-US" sz="1600" dirty="0"/>
              <a:t>export PATH  </a:t>
            </a:r>
          </a:p>
          <a:p>
            <a:r>
              <a:rPr lang="en-US" sz="1600" dirty="0"/>
              <a:t>CATALINA_HOME=/</a:t>
            </a:r>
            <a:r>
              <a:rPr lang="en-US" sz="1600" dirty="0" err="1"/>
              <a:t>usr</a:t>
            </a:r>
            <a:r>
              <a:rPr lang="en-US" sz="1600" dirty="0"/>
              <a:t>/share/apache-tomcat-8.0.8  </a:t>
            </a:r>
          </a:p>
          <a:p>
            <a:r>
              <a:rPr lang="en-US" sz="1600" dirty="0"/>
              <a:t>  </a:t>
            </a:r>
          </a:p>
          <a:p>
            <a:r>
              <a:rPr lang="en-US" sz="1600" dirty="0"/>
              <a:t>case $1 in  </a:t>
            </a:r>
          </a:p>
          <a:p>
            <a:r>
              <a:rPr lang="en-US" sz="1600" dirty="0"/>
              <a:t>start)  </a:t>
            </a:r>
          </a:p>
          <a:p>
            <a:r>
              <a:rPr lang="en-US" sz="1600" dirty="0" err="1"/>
              <a:t>sh</a:t>
            </a:r>
            <a:r>
              <a:rPr lang="en-US" sz="1600" dirty="0"/>
              <a:t> $CATALINA_HOME/bin/</a:t>
            </a:r>
            <a:r>
              <a:rPr lang="en-US" sz="1600" dirty="0" err="1"/>
              <a:t>startup.sh</a:t>
            </a:r>
            <a:r>
              <a:rPr lang="en-US" sz="1600" dirty="0"/>
              <a:t>  </a:t>
            </a:r>
          </a:p>
          <a:p>
            <a:endParaRPr lang="en-US" sz="1600" dirty="0" smtClean="0"/>
          </a:p>
        </p:txBody>
      </p:sp>
      <p:sp>
        <p:nvSpPr>
          <p:cNvPr id="4" name="Text Placeholder 3"/>
          <p:cNvSpPr>
            <a:spLocks noGrp="1"/>
          </p:cNvSpPr>
          <p:nvPr>
            <p:ph type="body" sz="quarter" idx="11"/>
          </p:nvPr>
        </p:nvSpPr>
        <p:spPr/>
        <p:txBody>
          <a:bodyPr/>
          <a:lstStyle/>
          <a:p>
            <a:r>
              <a:rPr lang="en-US" dirty="0" smtClean="0"/>
              <a:t>~/</a:t>
            </a:r>
            <a:r>
              <a:rPr lang="en-US" dirty="0" smtClean="0"/>
              <a:t>cookbooks/tomcat/templates/</a:t>
            </a:r>
            <a:r>
              <a:rPr lang="en-US" dirty="0" err="1" smtClean="0"/>
              <a:t>tomcat.erb</a:t>
            </a:r>
            <a:endParaRPr lang="en-US" dirty="0"/>
          </a:p>
        </p:txBody>
      </p:sp>
      <p:sp>
        <p:nvSpPr>
          <p:cNvPr id="8" name="Text Placeholder 2"/>
          <p:cNvSpPr>
            <a:spLocks noGrp="1"/>
          </p:cNvSpPr>
          <p:nvPr>
            <p:ph type="body" sz="quarter" idx="11"/>
          </p:nvPr>
        </p:nvSpPr>
        <p:spPr>
          <a:xfrm>
            <a:off x="1121104" y="1903542"/>
            <a:ext cx="14422528" cy="948716"/>
          </a:xfrm>
          <a:solidFill>
            <a:schemeClr val="accent5"/>
          </a:solidFill>
        </p:spPr>
        <p:txBody>
          <a:bodyPr/>
          <a:lstStyle/>
          <a:p>
            <a:pPr algn="ctr"/>
            <a:r>
              <a:rPr lang="en-US" sz="3200" dirty="0"/>
              <a:t>http://</a:t>
            </a:r>
            <a:r>
              <a:rPr lang="en-US" sz="3200" dirty="0" err="1"/>
              <a:t>chef.run</a:t>
            </a:r>
            <a:r>
              <a:rPr lang="en-US" sz="3200" dirty="0"/>
              <a:t>/2xgqiq4</a:t>
            </a:r>
            <a:endParaRPr lang="en-US" sz="3200" dirty="0">
              <a:solidFill>
                <a:schemeClr val="bg1"/>
              </a:solidFill>
              <a:latin typeface="+mn-lt"/>
            </a:endParaRPr>
          </a:p>
        </p:txBody>
      </p:sp>
      <p:sp>
        <p:nvSpPr>
          <p:cNvPr id="5" name="TextBox 4"/>
          <p:cNvSpPr txBox="1"/>
          <p:nvPr/>
        </p:nvSpPr>
        <p:spPr bwMode="white">
          <a:xfrm>
            <a:off x="12039600" y="1337150"/>
            <a:ext cx="4216400" cy="4589517"/>
          </a:xfrm>
          <a:prstGeom prst="rect">
            <a:avLst/>
          </a:prstGeom>
        </p:spPr>
        <p:txBody>
          <a:bodyPr vert="horz" wrap="square" lIns="91440" tIns="91440" rIns="91440" bIns="91440" rtlCol="0">
            <a:normAutofit/>
          </a:bodyPr>
          <a:lstStyle/>
          <a:p>
            <a:endParaRPr lang="en-US" dirty="0" smtClean="0"/>
          </a:p>
        </p:txBody>
      </p:sp>
      <p:sp>
        <p:nvSpPr>
          <p:cNvPr id="6" name="Rectangle 5"/>
          <p:cNvSpPr/>
          <p:nvPr/>
        </p:nvSpPr>
        <p:spPr bwMode="auto">
          <a:xfrm>
            <a:off x="9889067" y="4199467"/>
            <a:ext cx="4840597" cy="2498364"/>
          </a:xfrm>
          <a:prstGeom prst="rect">
            <a:avLst/>
          </a:prstGeom>
          <a:solidFill>
            <a:schemeClr val="accent6">
              <a:lumMod val="40000"/>
              <a:lumOff val="60000"/>
            </a:schemeClr>
          </a:solidFill>
          <a:ln>
            <a:solidFill>
              <a:schemeClr val="accent6"/>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400" b="1" dirty="0" smtClean="0">
                <a:solidFill>
                  <a:schemeClr val="tx2"/>
                </a:solidFill>
              </a:rPr>
              <a:t>Vim Users:</a:t>
            </a:r>
          </a:p>
          <a:p>
            <a:pPr algn="ctr" defTabSz="914099"/>
            <a:endParaRPr lang="en-US" dirty="0">
              <a:solidFill>
                <a:schemeClr val="tx2"/>
              </a:solidFill>
            </a:endParaRPr>
          </a:p>
          <a:p>
            <a:pPr algn="ctr" defTabSz="914099"/>
            <a:r>
              <a:rPr lang="en-US" sz="2400" dirty="0" smtClean="0">
                <a:solidFill>
                  <a:schemeClr val="tx2"/>
                </a:solidFill>
              </a:rPr>
              <a:t>Be sure to use </a:t>
            </a:r>
            <a:r>
              <a:rPr lang="en-US" sz="2400" dirty="0" smtClean="0">
                <a:solidFill>
                  <a:srgbClr val="C00000"/>
                </a:solidFill>
              </a:rPr>
              <a:t>:set paste</a:t>
            </a:r>
          </a:p>
          <a:p>
            <a:pPr algn="ctr" defTabSz="914099"/>
            <a:r>
              <a:rPr lang="en-US" dirty="0" smtClean="0">
                <a:solidFill>
                  <a:schemeClr val="tx2"/>
                </a:solidFill>
              </a:rPr>
              <a:t>before pasting text in </a:t>
            </a:r>
          </a:p>
          <a:p>
            <a:pPr algn="ctr" defTabSz="914099"/>
            <a:r>
              <a:rPr lang="en-US" dirty="0" smtClean="0">
                <a:solidFill>
                  <a:schemeClr val="tx2"/>
                </a:solidFill>
              </a:rPr>
              <a:t>your template.</a:t>
            </a:r>
            <a:endParaRPr lang="en-US" sz="2400" dirty="0" smtClean="0">
              <a:solidFill>
                <a:schemeClr val="tx2"/>
              </a:solidFill>
            </a:endParaRPr>
          </a:p>
        </p:txBody>
      </p:sp>
    </p:spTree>
    <p:extLst>
      <p:ext uri="{BB962C8B-B14F-4D97-AF65-F5344CB8AC3E}">
        <p14:creationId xmlns:p14="http://schemas.microsoft.com/office/powerpoint/2010/main" val="2001841791"/>
      </p:ext>
    </p:extLst>
  </p:cSld>
  <p:clrMapOvr>
    <a:masterClrMapping/>
  </p:clrMapOvr>
  <p:transition spd="med">
    <p:fade/>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template Resource</a:t>
            </a:r>
            <a:endParaRPr lang="en-US" dirty="0"/>
          </a:p>
        </p:txBody>
      </p:sp>
      <p:sp>
        <p:nvSpPr>
          <p:cNvPr id="3" name="Content Placeholder 2"/>
          <p:cNvSpPr>
            <a:spLocks noGrp="1"/>
          </p:cNvSpPr>
          <p:nvPr>
            <p:ph sz="quarter" idx="10"/>
          </p:nvPr>
        </p:nvSpPr>
        <p:spPr/>
        <p:txBody>
          <a:bodyPr/>
          <a:lstStyle/>
          <a:p>
            <a:endParaRPr lang="en-US" dirty="0"/>
          </a:p>
          <a:p>
            <a:r>
              <a:rPr lang="en-US" dirty="0"/>
              <a:t>execute '</a:t>
            </a:r>
            <a:r>
              <a:rPr lang="en-US" dirty="0" err="1"/>
              <a:t>chown</a:t>
            </a:r>
            <a:r>
              <a:rPr lang="en-US" dirty="0"/>
              <a:t> -R tomcat </a:t>
            </a:r>
            <a:r>
              <a:rPr lang="en-US" dirty="0" err="1"/>
              <a:t>webapps</a:t>
            </a:r>
            <a:r>
              <a:rPr lang="en-US" dirty="0"/>
              <a:t>/ work/ temp/ logs</a:t>
            </a:r>
            <a:r>
              <a:rPr lang="en-US" dirty="0" smtClean="0"/>
              <a:t>/ </a:t>
            </a:r>
            <a:r>
              <a:rPr lang="en-US" dirty="0" err="1" smtClean="0"/>
              <a:t>conf</a:t>
            </a:r>
            <a:r>
              <a:rPr lang="en-US" dirty="0" smtClean="0"/>
              <a:t>/' </a:t>
            </a:r>
            <a:r>
              <a:rPr lang="en-US" dirty="0"/>
              <a:t>do</a:t>
            </a:r>
          </a:p>
          <a:p>
            <a:r>
              <a:rPr lang="en-US" dirty="0"/>
              <a:t>  </a:t>
            </a:r>
            <a:r>
              <a:rPr lang="en-US" dirty="0" err="1"/>
              <a:t>cwd</a:t>
            </a:r>
            <a:r>
              <a:rPr lang="en-US" dirty="0"/>
              <a:t> '/opt/tomcat'</a:t>
            </a:r>
          </a:p>
          <a:p>
            <a:r>
              <a:rPr lang="en-US" dirty="0"/>
              <a:t>end</a:t>
            </a:r>
          </a:p>
          <a:p>
            <a:endParaRPr lang="en-US" dirty="0"/>
          </a:p>
          <a:p>
            <a:r>
              <a:rPr lang="en-US" dirty="0"/>
              <a:t>template '/</a:t>
            </a:r>
            <a:r>
              <a:rPr lang="en-US" dirty="0" err="1" smtClean="0"/>
              <a:t>etc</a:t>
            </a:r>
            <a:r>
              <a:rPr lang="en-US" dirty="0" smtClean="0"/>
              <a:t>/</a:t>
            </a:r>
            <a:r>
              <a:rPr lang="en-US" dirty="0" err="1" smtClean="0"/>
              <a:t>init.d</a:t>
            </a:r>
            <a:r>
              <a:rPr lang="en-US" dirty="0" smtClean="0"/>
              <a:t>/tomcat' </a:t>
            </a:r>
            <a:r>
              <a:rPr lang="en-US" dirty="0"/>
              <a:t>do</a:t>
            </a:r>
          </a:p>
          <a:p>
            <a:r>
              <a:rPr lang="en-US" dirty="0"/>
              <a:t>  source </a:t>
            </a:r>
            <a:r>
              <a:rPr lang="en-US" dirty="0" smtClean="0"/>
              <a:t>'</a:t>
            </a:r>
            <a:r>
              <a:rPr lang="en-US" dirty="0" err="1" smtClean="0"/>
              <a:t>tomcat.erb</a:t>
            </a:r>
            <a:r>
              <a:rPr lang="en-US" dirty="0" smtClean="0"/>
              <a:t>'</a:t>
            </a:r>
          </a:p>
          <a:p>
            <a:r>
              <a:rPr lang="en-US" dirty="0"/>
              <a:t> </a:t>
            </a:r>
            <a:r>
              <a:rPr lang="en-US" dirty="0" smtClean="0"/>
              <a:t> mode '0755' </a:t>
            </a:r>
          </a:p>
          <a:p>
            <a:r>
              <a:rPr lang="en-US" dirty="0"/>
              <a:t> </a:t>
            </a:r>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flipV="1">
            <a:off x="1135042" y="4622800"/>
            <a:ext cx="14404273" cy="2760132"/>
          </a:xfrm>
        </p:spPr>
        <p:txBody>
          <a:bodyPr/>
          <a:lstStyle/>
          <a:p>
            <a:endParaRPr lang="en-US" dirty="0"/>
          </a:p>
        </p:txBody>
      </p:sp>
    </p:spTree>
    <p:extLst>
      <p:ext uri="{BB962C8B-B14F-4D97-AF65-F5344CB8AC3E}">
        <p14:creationId xmlns:p14="http://schemas.microsoft.com/office/powerpoint/2010/main" val="1289192125"/>
      </p:ext>
    </p:extLst>
  </p:cSld>
  <p:clrMapOvr>
    <a:masterClrMapping/>
  </p:clrMapOvr>
  <p:transition spd="med">
    <p:fade/>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4"/>
          </p:nvPr>
        </p:nvSpPr>
        <p:spPr/>
        <p:txBody>
          <a:bodyPr/>
          <a:lstStyle/>
          <a:p>
            <a:r>
              <a:rPr lang="en-US" dirty="0"/>
              <a:t>$ </a:t>
            </a:r>
            <a:r>
              <a:rPr lang="en-US" dirty="0" err="1"/>
              <a:t>sudo</a:t>
            </a:r>
            <a:r>
              <a:rPr lang="en-US" dirty="0"/>
              <a:t> </a:t>
            </a:r>
            <a:r>
              <a:rPr lang="en-US" dirty="0" smtClean="0"/>
              <a:t>service tomcat8 start</a:t>
            </a:r>
            <a:endParaRPr lang="en-US" dirty="0"/>
          </a:p>
          <a:p>
            <a:endParaRPr lang="en-US" dirty="0"/>
          </a:p>
        </p:txBody>
      </p:sp>
      <p:sp>
        <p:nvSpPr>
          <p:cNvPr id="3" name="Content Placeholder 2"/>
          <p:cNvSpPr>
            <a:spLocks noGrp="1"/>
          </p:cNvSpPr>
          <p:nvPr>
            <p:ph sz="quarter" idx="12"/>
          </p:nvPr>
        </p:nvSpPr>
        <p:spPr/>
        <p:txBody>
          <a:bodyPr/>
          <a:lstStyle/>
          <a:p>
            <a:r>
              <a:rPr lang="en-US" dirty="0" smtClean="0"/>
              <a:t>service ‘tomcat8’ do</a:t>
            </a:r>
          </a:p>
          <a:p>
            <a:r>
              <a:rPr lang="en-US" dirty="0"/>
              <a:t> </a:t>
            </a:r>
            <a:r>
              <a:rPr lang="en-US" dirty="0" smtClean="0"/>
              <a:t>action [ :start ]</a:t>
            </a:r>
          </a:p>
          <a:p>
            <a:r>
              <a:rPr lang="en-US" dirty="0" smtClean="0"/>
              <a:t>end</a:t>
            </a:r>
          </a:p>
        </p:txBody>
      </p:sp>
      <p:sp>
        <p:nvSpPr>
          <p:cNvPr id="4" name="Text Placeholder 3"/>
          <p:cNvSpPr>
            <a:spLocks noGrp="1"/>
          </p:cNvSpPr>
          <p:nvPr>
            <p:ph type="body" sz="quarter" idx="15"/>
          </p:nvPr>
        </p:nvSpPr>
        <p:spPr/>
        <p:txBody>
          <a:bodyPr/>
          <a:lstStyle/>
          <a:p>
            <a:r>
              <a:rPr lang="en-US" dirty="0" smtClean="0"/>
              <a:t>Script</a:t>
            </a:r>
            <a:endParaRPr lang="en-US" dirty="0"/>
          </a:p>
        </p:txBody>
      </p:sp>
      <p:sp>
        <p:nvSpPr>
          <p:cNvPr id="5" name="Text Placeholder 4"/>
          <p:cNvSpPr>
            <a:spLocks noGrp="1"/>
          </p:cNvSpPr>
          <p:nvPr>
            <p:ph type="body" sz="quarter" idx="16"/>
          </p:nvPr>
        </p:nvSpPr>
        <p:spPr/>
        <p:txBody>
          <a:bodyPr/>
          <a:lstStyle/>
          <a:p>
            <a:r>
              <a:rPr lang="en-US" dirty="0" smtClean="0"/>
              <a:t>Resource</a:t>
            </a:r>
            <a:endParaRPr lang="en-US" dirty="0"/>
          </a:p>
        </p:txBody>
      </p:sp>
    </p:spTree>
    <p:extLst>
      <p:ext uri="{BB962C8B-B14F-4D97-AF65-F5344CB8AC3E}">
        <p14:creationId xmlns:p14="http://schemas.microsoft.com/office/powerpoint/2010/main" val="1180139132"/>
      </p:ext>
    </p:extLst>
  </p:cSld>
  <p:clrMapOvr>
    <a:masterClrMapping/>
  </p:clrMapOvr>
  <p:transition spd="med">
    <p:fade/>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service Resource</a:t>
            </a:r>
            <a:endParaRPr lang="en-US" dirty="0"/>
          </a:p>
        </p:txBody>
      </p:sp>
      <p:sp>
        <p:nvSpPr>
          <p:cNvPr id="3" name="Content Placeholder 2"/>
          <p:cNvSpPr>
            <a:spLocks noGrp="1"/>
          </p:cNvSpPr>
          <p:nvPr>
            <p:ph sz="quarter" idx="10"/>
          </p:nvPr>
        </p:nvSpPr>
        <p:spPr/>
        <p:txBody>
          <a:bodyPr/>
          <a:lstStyle/>
          <a:p>
            <a:r>
              <a:rPr lang="en-US" dirty="0"/>
              <a:t>template '/</a:t>
            </a:r>
            <a:r>
              <a:rPr lang="en-US" dirty="0" err="1"/>
              <a:t>etc</a:t>
            </a:r>
            <a:r>
              <a:rPr lang="en-US" dirty="0"/>
              <a:t>/</a:t>
            </a:r>
            <a:r>
              <a:rPr lang="en-US" dirty="0" err="1"/>
              <a:t>init.d</a:t>
            </a:r>
            <a:r>
              <a:rPr lang="en-US" dirty="0"/>
              <a:t>/tomcat8' </a:t>
            </a:r>
            <a:r>
              <a:rPr lang="en-US" dirty="0" smtClean="0"/>
              <a:t>do</a:t>
            </a:r>
          </a:p>
          <a:p>
            <a:r>
              <a:rPr lang="en-US" dirty="0" smtClean="0"/>
              <a:t>  </a:t>
            </a:r>
            <a:r>
              <a:rPr lang="en-US" dirty="0"/>
              <a:t>source </a:t>
            </a:r>
            <a:r>
              <a:rPr lang="en-US" dirty="0" smtClean="0"/>
              <a:t>'tomcat8.erb’</a:t>
            </a:r>
          </a:p>
          <a:p>
            <a:r>
              <a:rPr lang="en-US" dirty="0" smtClean="0"/>
              <a:t>  </a:t>
            </a:r>
            <a:r>
              <a:rPr lang="en-US" dirty="0"/>
              <a:t>mode </a:t>
            </a:r>
            <a:r>
              <a:rPr lang="en-US" dirty="0" smtClean="0"/>
              <a:t>'0755’</a:t>
            </a:r>
          </a:p>
          <a:p>
            <a:r>
              <a:rPr lang="en-US" dirty="0" smtClean="0"/>
              <a:t>  </a:t>
            </a:r>
            <a:r>
              <a:rPr lang="en-US" dirty="0"/>
              <a:t>action :</a:t>
            </a:r>
            <a:r>
              <a:rPr lang="en-US" dirty="0" smtClean="0"/>
              <a:t>create</a:t>
            </a:r>
          </a:p>
          <a:p>
            <a:r>
              <a:rPr lang="en-US" dirty="0" smtClean="0"/>
              <a:t>end</a:t>
            </a:r>
          </a:p>
          <a:p>
            <a:endParaRPr lang="en-US" dirty="0"/>
          </a:p>
          <a:p>
            <a:r>
              <a:rPr lang="en-US" dirty="0"/>
              <a:t>service </a:t>
            </a:r>
            <a:r>
              <a:rPr lang="en-US" dirty="0" smtClean="0"/>
              <a:t>'tomcat' </a:t>
            </a:r>
            <a:r>
              <a:rPr lang="en-US" dirty="0" smtClean="0"/>
              <a:t>do</a:t>
            </a:r>
          </a:p>
          <a:p>
            <a:r>
              <a:rPr lang="en-US" dirty="0"/>
              <a:t> </a:t>
            </a:r>
            <a:r>
              <a:rPr lang="en-US" dirty="0" smtClean="0"/>
              <a:t> action :start</a:t>
            </a:r>
          </a:p>
          <a:p>
            <a:r>
              <a:rPr lang="en-US" dirty="0" smtClean="0"/>
              <a:t>end</a:t>
            </a:r>
            <a:endParaRPr lang="en-US" dirty="0"/>
          </a:p>
        </p:txBody>
      </p:sp>
      <p:sp>
        <p:nvSpPr>
          <p:cNvPr id="4" name="Text Placeholder 3"/>
          <p:cNvSpPr>
            <a:spLocks noGrp="1"/>
          </p:cNvSpPr>
          <p:nvPr>
            <p:ph type="body" sz="quarter" idx="11"/>
          </p:nvPr>
        </p:nvSpPr>
        <p:spPr/>
        <p:txBody>
          <a:bodyPr/>
          <a:lstStyle/>
          <a:p>
            <a:r>
              <a:rPr lang="en-US" dirty="0" smtClean="0"/>
              <a:t>~/cookbooks/tomcat/recipes/</a:t>
            </a:r>
            <a:r>
              <a:rPr lang="en-US" dirty="0" err="1" smtClean="0"/>
              <a:t>default.rb</a:t>
            </a:r>
            <a:endParaRPr lang="en-US" dirty="0"/>
          </a:p>
        </p:txBody>
      </p:sp>
      <p:sp>
        <p:nvSpPr>
          <p:cNvPr id="6" name="Text Placeholder 5"/>
          <p:cNvSpPr>
            <a:spLocks noGrp="1"/>
          </p:cNvSpPr>
          <p:nvPr>
            <p:ph type="body" sz="quarter" idx="13"/>
          </p:nvPr>
        </p:nvSpPr>
        <p:spPr>
          <a:xfrm>
            <a:off x="1135042" y="5249333"/>
            <a:ext cx="14404273" cy="1642534"/>
          </a:xfrm>
        </p:spPr>
        <p:txBody>
          <a:bodyPr/>
          <a:lstStyle/>
          <a:p>
            <a:endParaRPr lang="en-US" dirty="0"/>
          </a:p>
        </p:txBody>
      </p:sp>
    </p:spTree>
    <p:extLst>
      <p:ext uri="{BB962C8B-B14F-4D97-AF65-F5344CB8AC3E}">
        <p14:creationId xmlns:p14="http://schemas.microsoft.com/office/powerpoint/2010/main" val="1525580297"/>
      </p:ext>
    </p:extLst>
  </p:cSld>
  <p:clrMapOvr>
    <a:masterClrMapping/>
  </p:clrMapOvr>
  <p:transition spd="med">
    <p:fade/>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(lots of output!)</a:t>
            </a:r>
            <a:endParaRPr lang="en-US" dirty="0"/>
          </a:p>
        </p:txBody>
      </p:sp>
      <p:sp>
        <p:nvSpPr>
          <p:cNvPr id="3" name="Text Placeholder 2"/>
          <p:cNvSpPr>
            <a:spLocks noGrp="1"/>
          </p:cNvSpPr>
          <p:nvPr>
            <p:ph type="body" sz="quarter" idx="11"/>
          </p:nvPr>
        </p:nvSpPr>
        <p:spPr/>
        <p:txBody>
          <a:bodyPr/>
          <a:lstStyle/>
          <a:p>
            <a:r>
              <a:rPr lang="en-US" dirty="0" smtClean="0"/>
              <a:t>&gt; kitchen converge</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1291528900"/>
      </p:ext>
    </p:extLst>
  </p:cSld>
  <p:clrMapOvr>
    <a:masterClrMapping/>
  </p:clrMapOvr>
  <p:transition spd="med">
    <p:fade/>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ü"/>
            </a:pPr>
            <a:r>
              <a:rPr lang="en-US" dirty="0" smtClean="0"/>
              <a:t>Setup the Tomcat service</a:t>
            </a:r>
          </a:p>
          <a:p>
            <a:pPr marL="342900" indent="-342900">
              <a:buFont typeface="Wingdings" charset="2"/>
              <a:buChar char="q"/>
            </a:pPr>
            <a:r>
              <a:rPr lang="en-US" dirty="0" smtClean="0"/>
              <a:t>Verify the site is running</a:t>
            </a:r>
          </a:p>
        </p:txBody>
      </p:sp>
    </p:spTree>
    <p:extLst>
      <p:ext uri="{BB962C8B-B14F-4D97-AF65-F5344CB8AC3E}">
        <p14:creationId xmlns:p14="http://schemas.microsoft.com/office/powerpoint/2010/main" val="2142042421"/>
      </p:ext>
    </p:extLst>
  </p:cSld>
  <p:clrMapOvr>
    <a:masterClrMapping/>
  </p:clrMapOvr>
  <p:transition spd="med">
    <p:fade/>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0608"/>
            <a:ext cx="14423693" cy="5580480"/>
          </a:xfrm>
        </p:spPr>
        <p:txBody>
          <a:bodyPr/>
          <a:lstStyle/>
          <a:p>
            <a:r>
              <a:rPr lang="en-US" sz="2400" dirty="0"/>
              <a:t>-----&gt; Starting Kitchen (v1.11.1)-----&gt; </a:t>
            </a:r>
            <a:endParaRPr lang="en-US" sz="2400" dirty="0" smtClean="0"/>
          </a:p>
          <a:p>
            <a:r>
              <a:rPr lang="en-US" sz="2400" dirty="0" smtClean="0"/>
              <a:t>Verifying </a:t>
            </a:r>
            <a:r>
              <a:rPr lang="en-US" sz="2400" dirty="0"/>
              <a:t>&lt;default-centos-67</a:t>
            </a:r>
            <a:r>
              <a:rPr lang="en-US" sz="2400" dirty="0" smtClean="0"/>
              <a:t>&gt;...</a:t>
            </a:r>
          </a:p>
          <a:p>
            <a:r>
              <a:rPr lang="en-US" sz="2400" dirty="0" smtClean="0"/>
              <a:t>       </a:t>
            </a:r>
            <a:r>
              <a:rPr lang="en-US" sz="2400" dirty="0"/>
              <a:t>Use `/home/chef/cookbooks/tomcat/test/recipes/default` for </a:t>
            </a:r>
            <a:r>
              <a:rPr lang="en-US" sz="2400" dirty="0" smtClean="0"/>
              <a:t>testing</a:t>
            </a:r>
          </a:p>
          <a:p>
            <a:endParaRPr lang="en-US" sz="2400" dirty="0" smtClean="0"/>
          </a:p>
          <a:p>
            <a:r>
              <a:rPr lang="en-US" sz="2400" dirty="0" smtClean="0"/>
              <a:t>Target</a:t>
            </a:r>
            <a:r>
              <a:rPr lang="en-US" sz="2400" dirty="0"/>
              <a:t>:  </a:t>
            </a:r>
            <a:r>
              <a:rPr lang="en-US" sz="2400" dirty="0" err="1"/>
              <a:t>ssh</a:t>
            </a:r>
            <a:r>
              <a:rPr lang="en-US" sz="2400" dirty="0"/>
              <a:t>://</a:t>
            </a:r>
            <a:r>
              <a:rPr lang="en-US" sz="2400" dirty="0" smtClean="0"/>
              <a:t>kitchen@localhost:32770</a:t>
            </a:r>
          </a:p>
          <a:p>
            <a:endParaRPr lang="en-US" sz="2400" dirty="0" smtClean="0"/>
          </a:p>
          <a:p>
            <a:r>
              <a:rPr lang="en-US" sz="2400" dirty="0" smtClean="0"/>
              <a:t>  </a:t>
            </a:r>
            <a:r>
              <a:rPr lang="en-US" sz="2400" dirty="0"/>
              <a:t>○  User root should exist; User root This is an example test, r... (1 skipped)     This is an example test, replace with your own test</a:t>
            </a:r>
            <a:r>
              <a:rPr lang="en-US" sz="2400" dirty="0" smtClean="0"/>
              <a:t>.</a:t>
            </a:r>
          </a:p>
          <a:p>
            <a:r>
              <a:rPr lang="en-US" sz="2400" dirty="0" smtClean="0"/>
              <a:t>  </a:t>
            </a:r>
            <a:r>
              <a:rPr lang="en-US" sz="2400" dirty="0"/>
              <a:t>✔  Port 8080 should be </a:t>
            </a:r>
            <a:r>
              <a:rPr lang="en-US" sz="2400" dirty="0" smtClean="0"/>
              <a:t>listening</a:t>
            </a:r>
          </a:p>
          <a:p>
            <a:r>
              <a:rPr lang="en-US" sz="2400" dirty="0" smtClean="0"/>
              <a:t>Summary</a:t>
            </a:r>
            <a:r>
              <a:rPr lang="en-US" sz="2400" dirty="0"/>
              <a:t>: 2 successful, 0 failures, 1 </a:t>
            </a:r>
            <a:r>
              <a:rPr lang="en-US" sz="2400" dirty="0" smtClean="0"/>
              <a:t>skipped</a:t>
            </a:r>
          </a:p>
          <a:p>
            <a:r>
              <a:rPr lang="en-US" sz="2400" dirty="0" smtClean="0"/>
              <a:t>       </a:t>
            </a:r>
            <a:r>
              <a:rPr lang="en-US" sz="2400" dirty="0"/>
              <a:t>Finished verifying &lt;default-centos-67&gt; (0m0.75s</a:t>
            </a:r>
            <a:r>
              <a:rPr lang="en-US" sz="2400" dirty="0" smtClean="0"/>
              <a:t>).</a:t>
            </a:r>
          </a:p>
          <a:p>
            <a:r>
              <a:rPr lang="en-US" sz="2400" dirty="0" smtClean="0"/>
              <a:t>-----&gt; </a:t>
            </a:r>
            <a:r>
              <a:rPr lang="en-US" sz="2400" dirty="0"/>
              <a:t>Kitchen is finished. (0m2.54s)</a:t>
            </a:r>
          </a:p>
        </p:txBody>
      </p:sp>
      <p:sp>
        <p:nvSpPr>
          <p:cNvPr id="3" name="Text Placeholder 2"/>
          <p:cNvSpPr>
            <a:spLocks noGrp="1"/>
          </p:cNvSpPr>
          <p:nvPr>
            <p:ph type="body" sz="quarter" idx="11"/>
          </p:nvPr>
        </p:nvSpPr>
        <p:spPr/>
        <p:txBody>
          <a:bodyPr/>
          <a:lstStyle/>
          <a:p>
            <a:r>
              <a:rPr lang="en-US" dirty="0" smtClean="0"/>
              <a:t>&gt; kitchen verify</a:t>
            </a:r>
            <a:endParaRPr lang="en-US" dirty="0"/>
          </a:p>
        </p:txBody>
      </p:sp>
      <p:sp>
        <p:nvSpPr>
          <p:cNvPr id="5" name="Title 4"/>
          <p:cNvSpPr>
            <a:spLocks noGrp="1"/>
          </p:cNvSpPr>
          <p:nvPr>
            <p:ph type="title"/>
          </p:nvPr>
        </p:nvSpPr>
        <p:spPr/>
        <p:txBody>
          <a:bodyPr/>
          <a:lstStyle/>
          <a:p>
            <a:r>
              <a:rPr lang="en-US" dirty="0" smtClean="0"/>
              <a:t>Converge </a:t>
            </a:r>
            <a:r>
              <a:rPr lang="en-US" dirty="0" err="1" smtClean="0"/>
              <a:t>TestKitchen</a:t>
            </a:r>
            <a:endParaRPr lang="en-US" dirty="0"/>
          </a:p>
        </p:txBody>
      </p:sp>
    </p:spTree>
    <p:extLst>
      <p:ext uri="{BB962C8B-B14F-4D97-AF65-F5344CB8AC3E}">
        <p14:creationId xmlns:p14="http://schemas.microsoft.com/office/powerpoint/2010/main" val="379530880"/>
      </p:ext>
    </p:extLst>
  </p:cSld>
  <p:clrMapOvr>
    <a:masterClrMapping/>
  </p:clrMapOvr>
  <p:transition spd="med">
    <p:fade/>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p:cNvSpPr>
            <a:spLocks noGrp="1"/>
          </p:cNvSpPr>
          <p:nvPr>
            <p:ph sz="quarter" idx="10"/>
          </p:nvPr>
        </p:nvSpPr>
        <p:spPr/>
        <p:txBody>
          <a:bodyPr/>
          <a:lstStyle/>
          <a:p>
            <a:endParaRPr lang="en-US"/>
          </a:p>
        </p:txBody>
      </p:sp>
      <p:sp>
        <p:nvSpPr>
          <p:cNvPr id="3" name="Text Placeholder 2"/>
          <p:cNvSpPr>
            <a:spLocks noGrp="1"/>
          </p:cNvSpPr>
          <p:nvPr>
            <p:ph type="body" sz="quarter" idx="11"/>
          </p:nvPr>
        </p:nvSpPr>
        <p:spPr/>
        <p:txBody>
          <a:bodyPr/>
          <a:lstStyle/>
          <a:p>
            <a:r>
              <a:rPr lang="en-US" dirty="0" smtClean="0"/>
              <a:t>&gt; curl http://localhost:8080</a:t>
            </a:r>
            <a:endParaRPr lang="en-US" dirty="0"/>
          </a:p>
        </p:txBody>
      </p:sp>
      <p:sp>
        <p:nvSpPr>
          <p:cNvPr id="5" name="Title 4"/>
          <p:cNvSpPr>
            <a:spLocks noGrp="1"/>
          </p:cNvSpPr>
          <p:nvPr>
            <p:ph type="title"/>
          </p:nvPr>
        </p:nvSpPr>
        <p:spPr/>
        <p:txBody>
          <a:bodyPr>
            <a:normAutofit fontScale="90000"/>
          </a:bodyPr>
          <a:lstStyle/>
          <a:p>
            <a:r>
              <a:rPr lang="en-US" dirty="0" smtClean="0"/>
              <a:t>Verifying that Tomcat is Running on port 8080</a:t>
            </a:r>
            <a:endParaRPr lang="en-US" dirty="0"/>
          </a:p>
        </p:txBody>
      </p:sp>
      <p:sp>
        <p:nvSpPr>
          <p:cNvPr id="2" name="Rectangle 1"/>
          <p:cNvSpPr/>
          <p:nvPr/>
        </p:nvSpPr>
        <p:spPr bwMode="auto">
          <a:xfrm>
            <a:off x="10109199" y="2743200"/>
            <a:ext cx="4893733" cy="2048933"/>
          </a:xfrm>
          <a:prstGeom prst="rect">
            <a:avLst/>
          </a:prstGeom>
          <a:solidFill>
            <a:schemeClr val="accent6">
              <a:lumMod val="40000"/>
              <a:lumOff val="6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2800" dirty="0" smtClean="0">
                <a:solidFill>
                  <a:srgbClr val="C00000"/>
                </a:solidFill>
              </a:rPr>
              <a:t>“kitchen login” </a:t>
            </a:r>
            <a:r>
              <a:rPr lang="en-US" sz="2800" dirty="0" smtClean="0">
                <a:solidFill>
                  <a:schemeClr val="tx2"/>
                </a:solidFill>
              </a:rPr>
              <a:t>will allow you to log in to your Test Kitchen instance.</a:t>
            </a:r>
            <a:endParaRPr lang="en-US" sz="2800" dirty="0" smtClean="0">
              <a:solidFill>
                <a:schemeClr val="tx2"/>
              </a:solidFill>
            </a:endParaRPr>
          </a:p>
        </p:txBody>
      </p:sp>
    </p:spTree>
    <p:extLst>
      <p:ext uri="{BB962C8B-B14F-4D97-AF65-F5344CB8AC3E}">
        <p14:creationId xmlns:p14="http://schemas.microsoft.com/office/powerpoint/2010/main" val="680948258"/>
      </p:ext>
    </p:extLst>
  </p:cSld>
  <p:clrMapOvr>
    <a:masterClrMapping/>
  </p:clrMapOvr>
  <p:transition spd="med">
    <p:fade/>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Build the Recipe</a:t>
            </a:r>
            <a:endParaRPr lang="en-US" dirty="0"/>
          </a:p>
        </p:txBody>
      </p:sp>
      <p:sp>
        <p:nvSpPr>
          <p:cNvPr id="3" name="Content Placeholder 2"/>
          <p:cNvSpPr>
            <a:spLocks noGrp="1"/>
          </p:cNvSpPr>
          <p:nvPr>
            <p:ph sz="quarter" idx="11"/>
          </p:nvPr>
        </p:nvSpPr>
        <p:spPr/>
        <p:txBody>
          <a:bodyPr/>
          <a:lstStyle/>
          <a:p>
            <a:r>
              <a:rPr lang="en-US" dirty="0" smtClean="0"/>
              <a:t>Converting the first piece of the script showed the initial workflow. Now it's time to continue with the rest of the script.</a:t>
            </a:r>
            <a:endParaRPr lang="en-US" dirty="0"/>
          </a:p>
        </p:txBody>
      </p:sp>
      <p:sp>
        <p:nvSpPr>
          <p:cNvPr id="4" name="Text Placeholder 3"/>
          <p:cNvSpPr>
            <a:spLocks noGrp="1"/>
          </p:cNvSpPr>
          <p:nvPr>
            <p:ph type="body" sz="quarter" idx="10"/>
          </p:nvPr>
        </p:nvSpPr>
        <p:spPr/>
        <p:txBody>
          <a:bodyPr/>
          <a:lstStyle/>
          <a:p>
            <a:pPr marL="342900" indent="-342900">
              <a:buFont typeface="Wingdings" charset="2"/>
              <a:buChar char="ü"/>
            </a:pPr>
            <a:r>
              <a:rPr lang="en-US" dirty="0" smtClean="0"/>
              <a:t>Create require users</a:t>
            </a:r>
          </a:p>
          <a:p>
            <a:pPr marL="342900" indent="-342900">
              <a:buFont typeface="Wingdings" charset="2"/>
              <a:buChar char="ü"/>
            </a:pPr>
            <a:r>
              <a:rPr lang="en-US" dirty="0" smtClean="0"/>
              <a:t>Download and extract Tomcat</a:t>
            </a:r>
          </a:p>
          <a:p>
            <a:pPr marL="342900" indent="-342900">
              <a:buFont typeface="Wingdings" charset="2"/>
              <a:buChar char="ü"/>
            </a:pPr>
            <a:r>
              <a:rPr lang="en-US" dirty="0" smtClean="0"/>
              <a:t>Set the correct directory permissions</a:t>
            </a:r>
          </a:p>
          <a:p>
            <a:pPr marL="342900" indent="-342900">
              <a:buFont typeface="Wingdings" charset="2"/>
              <a:buChar char="ü"/>
            </a:pPr>
            <a:r>
              <a:rPr lang="en-US" dirty="0" smtClean="0"/>
              <a:t>Setup the Tomcat service</a:t>
            </a:r>
          </a:p>
          <a:p>
            <a:pPr marL="342900" indent="-342900">
              <a:buFont typeface="Wingdings" charset="2"/>
              <a:buChar char="ü"/>
            </a:pPr>
            <a:r>
              <a:rPr lang="en-US" dirty="0" smtClean="0"/>
              <a:t>Verify the site is running</a:t>
            </a:r>
          </a:p>
        </p:txBody>
      </p:sp>
    </p:spTree>
    <p:extLst>
      <p:ext uri="{BB962C8B-B14F-4D97-AF65-F5344CB8AC3E}">
        <p14:creationId xmlns:p14="http://schemas.microsoft.com/office/powerpoint/2010/main" val="359001095"/>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q"/>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623162"/>
            <a:ext cx="2867132" cy="613933"/>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Time to get to work!</a:t>
            </a:r>
          </a:p>
        </p:txBody>
      </p:sp>
    </p:spTree>
    <p:extLst>
      <p:ext uri="{BB962C8B-B14F-4D97-AF65-F5344CB8AC3E}">
        <p14:creationId xmlns:p14="http://schemas.microsoft.com/office/powerpoint/2010/main" val="612222176"/>
      </p:ext>
    </p:extLst>
  </p:cSld>
  <p:clrMapOvr>
    <a:masterClrMapping/>
  </p:clrMapOvr>
  <p:transition spd="med">
    <p:fade/>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ü"/>
            </a:pPr>
            <a:r>
              <a:rPr lang="en-US" b="1" dirty="0" smtClean="0"/>
              <a:t>Convert Script to a Recipe</a:t>
            </a:r>
          </a:p>
          <a:p>
            <a:pPr marL="457200" indent="-457200">
              <a:buFont typeface="Wingdings" charset="2"/>
              <a:buChar char="q"/>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045354"/>
            <a:ext cx="2867132" cy="1191741"/>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dirty="0" smtClean="0">
                <a:solidFill>
                  <a:schemeClr val="tx2"/>
                </a:solidFill>
              </a:rPr>
              <a:t>Let's talk about hair styles!</a:t>
            </a:r>
          </a:p>
        </p:txBody>
      </p:sp>
    </p:spTree>
    <p:extLst>
      <p:ext uri="{BB962C8B-B14F-4D97-AF65-F5344CB8AC3E}">
        <p14:creationId xmlns:p14="http://schemas.microsoft.com/office/powerpoint/2010/main" val="1797390355"/>
      </p:ext>
    </p:extLst>
  </p:cSld>
  <p:clrMapOvr>
    <a:masterClrMapping/>
  </p:clrMapOvr>
  <p:transition spd="med">
    <p:fade/>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answer for you?</a:t>
            </a:r>
            <a:endParaRPr lang="en-US" dirty="0"/>
          </a:p>
        </p:txBody>
      </p:sp>
    </p:spTree>
    <p:extLst>
      <p:ext uri="{BB962C8B-B14F-4D97-AF65-F5344CB8AC3E}">
        <p14:creationId xmlns:p14="http://schemas.microsoft.com/office/powerpoint/2010/main" val="1534225820"/>
      </p:ext>
    </p:extLst>
  </p:cSld>
  <p:clrMapOvr>
    <a:masterClrMapping/>
  </p:clrMapOvr>
  <p:transition spd="med">
    <p:fade/>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 Chef</a:t>
            </a:r>
            <a:endParaRPr lang="en-US" dirty="0"/>
          </a:p>
        </p:txBody>
      </p:sp>
      <p:sp>
        <p:nvSpPr>
          <p:cNvPr id="3" name="Subtitle 2"/>
          <p:cNvSpPr>
            <a:spLocks noGrp="1"/>
          </p:cNvSpPr>
          <p:nvPr>
            <p:ph type="subTitle" idx="1"/>
          </p:nvPr>
        </p:nvSpPr>
        <p:spPr>
          <a:xfrm>
            <a:off x="1672167" y="3283868"/>
            <a:ext cx="12315718" cy="2727465"/>
          </a:xfrm>
        </p:spPr>
        <p:txBody>
          <a:bodyPr/>
          <a:lstStyle/>
          <a:p>
            <a:r>
              <a:rPr lang="en-US" dirty="0" smtClean="0"/>
              <a:t>This resource contains tutorials, videos, articles, documentation, and access to training that will increase your skills and knowledge of Chef.</a:t>
            </a:r>
            <a:endParaRPr lang="en-US" dirty="0"/>
          </a:p>
        </p:txBody>
      </p:sp>
      <p:sp>
        <p:nvSpPr>
          <p:cNvPr id="4" name="TextBox 3"/>
          <p:cNvSpPr txBox="1"/>
          <p:nvPr/>
        </p:nvSpPr>
        <p:spPr bwMode="white">
          <a:xfrm>
            <a:off x="5596467" y="6282267"/>
            <a:ext cx="5063067" cy="829732"/>
          </a:xfrm>
          <a:prstGeom prst="rect">
            <a:avLst/>
          </a:prstGeom>
        </p:spPr>
        <p:txBody>
          <a:bodyPr vert="horz" wrap="none" lIns="91440" tIns="91440" rIns="91440" bIns="91440" rtlCol="0">
            <a:normAutofit/>
          </a:bodyPr>
          <a:lstStyle/>
          <a:p>
            <a:pPr algn="ctr"/>
            <a:r>
              <a:rPr lang="en-US" sz="4000" smtClean="0">
                <a:hlinkClick r:id="rId2"/>
              </a:rPr>
              <a:t>learn.chef.io</a:t>
            </a:r>
            <a:endParaRPr lang="en-US" sz="4000" dirty="0" smtClean="0"/>
          </a:p>
        </p:txBody>
      </p:sp>
      <p:sp>
        <p:nvSpPr>
          <p:cNvPr id="5" name="TextBox 4"/>
          <p:cNvSpPr txBox="1"/>
          <p:nvPr/>
        </p:nvSpPr>
        <p:spPr bwMode="white">
          <a:xfrm>
            <a:off x="2603500" y="7111999"/>
            <a:ext cx="11049001" cy="914400"/>
          </a:xfrm>
          <a:prstGeom prst="rect">
            <a:avLst/>
          </a:prstGeom>
        </p:spPr>
        <p:txBody>
          <a:bodyPr vert="horz" wrap="none" lIns="91440" tIns="91440" rIns="91440" bIns="91440" rtlCol="0">
            <a:normAutofit/>
          </a:bodyPr>
          <a:lstStyle/>
          <a:p>
            <a:pPr algn="ctr"/>
            <a:r>
              <a:rPr lang="en-US" sz="4000" dirty="0" err="1" smtClean="0">
                <a:hlinkClick r:id="rId3"/>
              </a:rPr>
              <a:t>learn.chef.io</a:t>
            </a:r>
            <a:r>
              <a:rPr lang="en-US" sz="4000" dirty="0" smtClean="0">
                <a:hlinkClick r:id="rId3"/>
              </a:rPr>
              <a:t>/skills/joy-of-automating-episode-1</a:t>
            </a:r>
            <a:endParaRPr lang="en-US" sz="4000" dirty="0" smtClean="0"/>
          </a:p>
        </p:txBody>
      </p:sp>
    </p:spTree>
    <p:extLst>
      <p:ext uri="{BB962C8B-B14F-4D97-AF65-F5344CB8AC3E}">
        <p14:creationId xmlns:p14="http://schemas.microsoft.com/office/powerpoint/2010/main" val="1486910778"/>
      </p:ext>
    </p:extLst>
  </p:cSld>
  <p:clrMapOvr>
    <a:masterClrMapping/>
  </p:clrMapOvr>
  <p:transition spd="med">
    <p:fade/>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Agenda</a:t>
            </a:r>
            <a:endParaRPr lang="en-US" dirty="0"/>
          </a:p>
        </p:txBody>
      </p:sp>
      <p:sp>
        <p:nvSpPr>
          <p:cNvPr id="4" name="Text Placeholder 3"/>
          <p:cNvSpPr>
            <a:spLocks noGrp="1"/>
          </p:cNvSpPr>
          <p:nvPr>
            <p:ph type="body" sz="quarter" idx="12"/>
          </p:nvPr>
        </p:nvSpPr>
        <p:spPr/>
        <p:txBody>
          <a:bodyPr/>
          <a:lstStyle/>
          <a:p>
            <a:pPr marL="457200" indent="-457200">
              <a:buFont typeface="Wingdings" charset="2"/>
              <a:buChar char="ü"/>
            </a:pPr>
            <a:r>
              <a:rPr lang="en-US" b="1" dirty="0" smtClean="0"/>
              <a:t>Introductions</a:t>
            </a:r>
          </a:p>
          <a:p>
            <a:pPr marL="457200" indent="-457200">
              <a:buFont typeface="Wingdings" charset="2"/>
              <a:buChar char="ü"/>
            </a:pPr>
            <a:r>
              <a:rPr lang="en-US" b="1" dirty="0" smtClean="0"/>
              <a:t>Setup Workstation</a:t>
            </a:r>
            <a:endParaRPr lang="en-US" b="1" dirty="0"/>
          </a:p>
          <a:p>
            <a:pPr marL="457200" indent="-457200">
              <a:buFont typeface="Wingdings" charset="2"/>
              <a:buChar char="ü"/>
            </a:pPr>
            <a:r>
              <a:rPr lang="en-US" b="1" dirty="0" smtClean="0"/>
              <a:t>Convert Script to a Recipe</a:t>
            </a:r>
          </a:p>
          <a:p>
            <a:pPr marL="457200" indent="-457200">
              <a:buFont typeface="Wingdings" charset="2"/>
              <a:buChar char="ü"/>
            </a:pPr>
            <a:r>
              <a:rPr lang="en-US" b="1" dirty="0" smtClean="0"/>
              <a:t>Questions and Wrap-Up</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1215008">
            <a:off x="8248797" y="4361540"/>
            <a:ext cx="5826443" cy="2995763"/>
          </a:xfrm>
          <a:prstGeom prst="rect">
            <a:avLst/>
          </a:prstGeom>
          <a:solidFill>
            <a:srgbClr val="FFFFFF">
              <a:shade val="85000"/>
            </a:srgbClr>
          </a:solidFill>
          <a:ln w="190500" cap="rnd">
            <a:solidFill>
              <a:srgbClr val="FFFFFF"/>
            </a:solidFill>
          </a:ln>
          <a:effectLst>
            <a:outerShdw blurRad="50800" dist="76200" dir="2700000" algn="tl" rotWithShape="0">
              <a:prstClr val="black">
                <a:alpha val="40000"/>
              </a:prstClr>
            </a:outerShdw>
          </a:effectLst>
          <a:scene3d>
            <a:camera prst="orthographicFront"/>
            <a:lightRig rig="twoPt" dir="t">
              <a:rot lat="0" lon="0" rev="7800000"/>
            </a:lightRig>
          </a:scene3d>
          <a:sp3d contourW="6350">
            <a:bevelT w="50800" h="16510"/>
            <a:contourClr>
              <a:srgbClr val="C0C0C0"/>
            </a:contourClr>
          </a:sp3d>
        </p:spPr>
      </p:pic>
      <p:sp>
        <p:nvSpPr>
          <p:cNvPr id="6" name="Arc 5"/>
          <p:cNvSpPr/>
          <p:nvPr/>
        </p:nvSpPr>
        <p:spPr>
          <a:xfrm rot="8665790">
            <a:off x="12781375" y="4913314"/>
            <a:ext cx="975947" cy="306967"/>
          </a:xfrm>
          <a:prstGeom prst="arc">
            <a:avLst/>
          </a:prstGeom>
          <a:ln>
            <a:solidFill>
              <a:srgbClr val="FFC000"/>
            </a:solidFill>
          </a:ln>
          <a:effectLst>
            <a:outerShdw blurRad="50800" dist="76200" dir="2700000" algn="tl" rotWithShape="0">
              <a:prstClr val="black">
                <a:alpha val="40000"/>
              </a:prstClr>
            </a:outerShdw>
          </a:effectLst>
        </p:spPr>
        <p:style>
          <a:lnRef idx="3">
            <a:schemeClr val="accent1"/>
          </a:lnRef>
          <a:fillRef idx="0">
            <a:schemeClr val="accent1"/>
          </a:fillRef>
          <a:effectRef idx="2">
            <a:schemeClr val="accent1"/>
          </a:effectRef>
          <a:fontRef idx="minor">
            <a:schemeClr val="tx1"/>
          </a:fontRef>
        </p:style>
        <p:txBody>
          <a:bodyPr rtlCol="0" anchor="ctr"/>
          <a:lstStyle/>
          <a:p>
            <a:pPr algn="ctr"/>
            <a:endParaRPr lang="en-US"/>
          </a:p>
        </p:txBody>
      </p:sp>
      <p:sp>
        <p:nvSpPr>
          <p:cNvPr id="7" name="Rectangle 6"/>
          <p:cNvSpPr/>
          <p:nvPr/>
        </p:nvSpPr>
        <p:spPr bwMode="auto">
          <a:xfrm>
            <a:off x="13101738" y="4521200"/>
            <a:ext cx="2867132" cy="715895"/>
          </a:xfrm>
          <a:prstGeom prst="rect">
            <a:avLst/>
          </a:prstGeom>
          <a:solidFill>
            <a:srgbClr val="FFC000"/>
          </a:solidFill>
          <a:ln>
            <a:noFill/>
            <a:headEnd type="none" w="med" len="med"/>
            <a:tailEnd type="none" w="med" len="med"/>
          </a:ln>
          <a:effectLst>
            <a:outerShdw blurRad="50800" dist="76200" dir="2700000" algn="tl" rotWithShape="0">
              <a:prstClr val="black">
                <a:alpha val="40000"/>
              </a:prstClr>
            </a:outerShdw>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r>
              <a:rPr lang="en-US" sz="1800" b="1" smtClean="0">
                <a:solidFill>
                  <a:schemeClr val="tx2"/>
                </a:solidFill>
              </a:rPr>
              <a:t>Keep practicing!</a:t>
            </a:r>
            <a:endParaRPr lang="en-US" sz="1800" b="1" dirty="0" smtClean="0">
              <a:solidFill>
                <a:schemeClr val="tx2"/>
              </a:solidFill>
            </a:endParaRPr>
          </a:p>
        </p:txBody>
      </p:sp>
    </p:spTree>
    <p:extLst>
      <p:ext uri="{BB962C8B-B14F-4D97-AF65-F5344CB8AC3E}">
        <p14:creationId xmlns:p14="http://schemas.microsoft.com/office/powerpoint/2010/main" val="1430924661"/>
      </p:ext>
    </p:extLst>
  </p:cSld>
  <p:clrMapOvr>
    <a:masterClrMapping/>
  </p:clrMapOvr>
  <p:transition spd="med">
    <p:fade/>
  </p:transition>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00791163"/>
      </p:ext>
    </p:extLst>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Interaction">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purl.org/dc/dcmitype/"/>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B13EBC30-FE27-4C6A-B723-23FC2188F7DC}">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Template.potx</Template>
  <TotalTime>49091</TotalTime>
  <Words>3708</Words>
  <Application>Microsoft Macintosh PowerPoint</Application>
  <PresentationFormat>Custom</PresentationFormat>
  <Paragraphs>644</Paragraphs>
  <Slides>94</Slides>
  <Notes>18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94</vt:i4>
      </vt:variant>
    </vt:vector>
  </HeadingPairs>
  <TitlesOfParts>
    <vt:vector size="102" baseType="lpstr">
      <vt:lpstr>Courier</vt:lpstr>
      <vt:lpstr>Courier New</vt:lpstr>
      <vt:lpstr>Gill Sans MT</vt:lpstr>
      <vt:lpstr>ＭＳ Ｐゴシック</vt:lpstr>
      <vt:lpstr>Wingdings</vt:lpstr>
      <vt:lpstr>Arial</vt:lpstr>
      <vt:lpstr>Template</vt:lpstr>
      <vt:lpstr>Interaction</vt:lpstr>
      <vt:lpstr>Chef: Scripts to Recipes</vt:lpstr>
      <vt:lpstr>Presenter</vt:lpstr>
      <vt:lpstr>You</vt:lpstr>
      <vt:lpstr>Schedule</vt:lpstr>
      <vt:lpstr>Agenda</vt:lpstr>
      <vt:lpstr>Pre-built Workstation</vt:lpstr>
      <vt:lpstr>Logging in to the Workstation</vt:lpstr>
      <vt:lpstr>Pre-built Workstation</vt:lpstr>
      <vt:lpstr>Agenda</vt:lpstr>
      <vt:lpstr>Installing Tomcat</vt:lpstr>
      <vt:lpstr>Learning How to Chef</vt:lpstr>
      <vt:lpstr>Cookbook</vt:lpstr>
      <vt:lpstr>chef</vt:lpstr>
      <vt:lpstr>Creating a Cookbooks Directory</vt:lpstr>
      <vt:lpstr>Creating a tomcat cookbook in cookbooks</vt:lpstr>
      <vt:lpstr>Configuring Test Kitchen</vt:lpstr>
      <vt:lpstr>Test Kitchen Commands and Configuration</vt:lpstr>
      <vt:lpstr>Change into cookbooks/tomcat directory</vt:lpstr>
      <vt:lpstr>Edit .kitchen.yml</vt:lpstr>
      <vt:lpstr>Verify Testkitchen  </vt:lpstr>
      <vt:lpstr>Test Driven Development</vt:lpstr>
      <vt:lpstr>Test Driven Development</vt:lpstr>
      <vt:lpstr>Verifying that Tomcat is Running</vt:lpstr>
      <vt:lpstr>Let’s write a test</vt:lpstr>
      <vt:lpstr>Writing a test for tomcat</vt:lpstr>
      <vt:lpstr>Converge TestKitchen</vt:lpstr>
      <vt:lpstr>Learning How to Chef</vt:lpstr>
      <vt:lpstr>Resource</vt:lpstr>
      <vt:lpstr>Resource: Package</vt:lpstr>
      <vt:lpstr>The Package Resource</vt:lpstr>
      <vt:lpstr>PowerPoint Presentation</vt:lpstr>
      <vt:lpstr>Opening the Default Recipe</vt:lpstr>
      <vt:lpstr>Adding the Package Resource to the Recipe</vt:lpstr>
      <vt:lpstr>Learning How to Chef</vt:lpstr>
      <vt:lpstr>Converge TestKitchen</vt:lpstr>
      <vt:lpstr>Verify TestKitchen status</vt:lpstr>
      <vt:lpstr>chef-client</vt:lpstr>
      <vt:lpstr>chef-client --local-mode (or -z)</vt:lpstr>
      <vt:lpstr>chef-client --runlist "recipe[COOKBOOK::RECIPE]"</vt:lpstr>
      <vt:lpstr>Applying tomcat Cookbook's default Recipe</vt:lpstr>
      <vt:lpstr>Learning How to Chef</vt:lpstr>
      <vt:lpstr>Q&amp;A</vt:lpstr>
      <vt:lpstr>Build the Recipe</vt:lpstr>
      <vt:lpstr>Resource: group</vt:lpstr>
      <vt:lpstr>The group Resource</vt:lpstr>
      <vt:lpstr>PowerPoint Presentation</vt:lpstr>
      <vt:lpstr>Adding the group Resource</vt:lpstr>
      <vt:lpstr>Resource: user</vt:lpstr>
      <vt:lpstr>The user Resource</vt:lpstr>
      <vt:lpstr>PowerPoint Presentation</vt:lpstr>
      <vt:lpstr>Adding the user Resource</vt:lpstr>
      <vt:lpstr>Converge TestKitchen</vt:lpstr>
      <vt:lpstr>Build the Recipe</vt:lpstr>
      <vt:lpstr>Resource: remote_file</vt:lpstr>
      <vt:lpstr>The remote_file Resource</vt:lpstr>
      <vt:lpstr>PowerPoint Presentation</vt:lpstr>
      <vt:lpstr>Adding the remote_file Resource</vt:lpstr>
      <vt:lpstr>Resource: directory</vt:lpstr>
      <vt:lpstr>The directory Resource</vt:lpstr>
      <vt:lpstr>PowerPoint Presentation</vt:lpstr>
      <vt:lpstr>Adding the directory Resource</vt:lpstr>
      <vt:lpstr>Resource: execute</vt:lpstr>
      <vt:lpstr>The execute Resource</vt:lpstr>
      <vt:lpstr>PowerPoint Presentation</vt:lpstr>
      <vt:lpstr>Adding the execute Resource</vt:lpstr>
      <vt:lpstr>Converge TestKitchen</vt:lpstr>
      <vt:lpstr>Build the Recipe</vt:lpstr>
      <vt:lpstr>Set the Correct Directory Permissions</vt:lpstr>
      <vt:lpstr>Resource: directory</vt:lpstr>
      <vt:lpstr>PowerPoint Presentation</vt:lpstr>
      <vt:lpstr>Adding the execute Resources</vt:lpstr>
      <vt:lpstr>Resource: execute</vt:lpstr>
      <vt:lpstr>PowerPoint Presentation</vt:lpstr>
      <vt:lpstr>Adding the execute Resources</vt:lpstr>
      <vt:lpstr>Converge TestKitchen</vt:lpstr>
      <vt:lpstr>Build the Recipe</vt:lpstr>
      <vt:lpstr>Resource: template</vt:lpstr>
      <vt:lpstr>PowerPoint Presentation</vt:lpstr>
      <vt:lpstr>Creating a Tomcat Service Template File</vt:lpstr>
      <vt:lpstr>Editing the Tomcat Service Template File</vt:lpstr>
      <vt:lpstr>Adding the Contents to the Template File</vt:lpstr>
      <vt:lpstr>Adding the template Resource</vt:lpstr>
      <vt:lpstr>PowerPoint Presentation</vt:lpstr>
      <vt:lpstr>Adding the service Resource</vt:lpstr>
      <vt:lpstr>Converge TestKitchen</vt:lpstr>
      <vt:lpstr>Build the Recipe</vt:lpstr>
      <vt:lpstr>Converge TestKitchen</vt:lpstr>
      <vt:lpstr>Verifying that Tomcat is Running on port 8080</vt:lpstr>
      <vt:lpstr>Build the Recipe</vt:lpstr>
      <vt:lpstr>Agenda</vt:lpstr>
      <vt:lpstr>Q&amp;A</vt:lpstr>
      <vt:lpstr>Learn Chef</vt:lpstr>
      <vt:lpstr>Agenda</vt:lpstr>
      <vt:lpstr>PowerPoint Presentation</vt:lpstr>
    </vt:vector>
  </TitlesOfParts>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Morgan Drake</cp:lastModifiedBy>
  <cp:revision>2607</cp:revision>
  <cp:lastPrinted>2017-09-13T20:32:38Z</cp:lastPrinted>
  <dcterms:created xsi:type="dcterms:W3CDTF">2012-09-13T17:36:07Z</dcterms:created>
  <dcterms:modified xsi:type="dcterms:W3CDTF">2017-09-13T20:38:54Z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